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2" r:id="rId1"/>
  </p:sldMasterIdLst>
  <p:notesMasterIdLst>
    <p:notesMasterId r:id="rId28"/>
  </p:notesMasterIdLst>
  <p:sldIdLst>
    <p:sldId id="256" r:id="rId2"/>
    <p:sldId id="490" r:id="rId3"/>
    <p:sldId id="461" r:id="rId4"/>
    <p:sldId id="532" r:id="rId5"/>
    <p:sldId id="495" r:id="rId6"/>
    <p:sldId id="527" r:id="rId7"/>
    <p:sldId id="528" r:id="rId8"/>
    <p:sldId id="570" r:id="rId9"/>
    <p:sldId id="504" r:id="rId10"/>
    <p:sldId id="545" r:id="rId11"/>
    <p:sldId id="473" r:id="rId12"/>
    <p:sldId id="558" r:id="rId13"/>
    <p:sldId id="536" r:id="rId14"/>
    <p:sldId id="551" r:id="rId15"/>
    <p:sldId id="533" r:id="rId16"/>
    <p:sldId id="553" r:id="rId17"/>
    <p:sldId id="550" r:id="rId18"/>
    <p:sldId id="549" r:id="rId19"/>
    <p:sldId id="548" r:id="rId20"/>
    <p:sldId id="567" r:id="rId21"/>
    <p:sldId id="560" r:id="rId22"/>
    <p:sldId id="565" r:id="rId23"/>
    <p:sldId id="569" r:id="rId24"/>
    <p:sldId id="502" r:id="rId25"/>
    <p:sldId id="531" r:id="rId26"/>
    <p:sldId id="566" r:id="rId27"/>
  </p:sldIdLst>
  <p:sldSz cx="10080625" cy="756126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40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0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60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20086" algn="l" defTabSz="1008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24104" algn="l" defTabSz="1008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28121" algn="l" defTabSz="1008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32138" algn="l" defTabSz="100803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AE4F6"/>
    <a:srgbClr val="FF4B4B"/>
    <a:srgbClr val="B4D9F2"/>
    <a:srgbClr val="638FB3"/>
    <a:srgbClr val="C9FFFF"/>
    <a:srgbClr val="FF75BA"/>
    <a:srgbClr val="EEDE12"/>
    <a:srgbClr val="2AA890"/>
    <a:srgbClr val="BC9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7" autoAdjust="0"/>
  </p:normalViewPr>
  <p:slideViewPr>
    <p:cSldViewPr>
      <p:cViewPr varScale="1">
        <p:scale>
          <a:sx n="111" d="100"/>
          <a:sy n="111" d="100"/>
        </p:scale>
        <p:origin x="-1206" y="-78"/>
      </p:cViewPr>
      <p:guideLst>
        <p:guide orient="horz" pos="2382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штатных должностей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5.5395152262567593E-4"/>
          <c:y val="0.75507834785818195"/>
        </c:manualLayout>
      </c:layout>
      <c:overlay val="0"/>
    </c:title>
    <c:autoTitleDeleted val="0"/>
    <c:view3D>
      <c:rotX val="20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31955158825726E-2"/>
          <c:y val="0.17796033828168706"/>
          <c:w val="0.76383497408009282"/>
          <c:h val="0.60650254260247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 штатных должностей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C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96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7126608039336589E-2"/>
                  <c:y val="-4.09236619551521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382,25 (16,4%)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69744910246199E-2"/>
                  <c:y val="-8.13639615899881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218,25 (9,4%)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362828720158153E-2"/>
                  <c:y val="-5.60141395237649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90,00</a:t>
                    </a:r>
                    <a:r>
                      <a:rPr lang="ru-RU" baseline="0" dirty="0" smtClean="0"/>
                      <a:t> (3,9%)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32660433432928E-2"/>
                  <c:y val="-0.138117393683807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1632</a:t>
                    </a:r>
                    <a:r>
                      <a:rPr lang="en-US" dirty="0" smtClean="0"/>
                      <a:t>,25</a:t>
                    </a:r>
                    <a:r>
                      <a:rPr lang="ru-RU" dirty="0" smtClean="0"/>
                      <a:t> (70,2%)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Бактериологи</c:v>
                </c:pt>
                <c:pt idx="1">
                  <c:v>Врач КЛД</c:v>
                </c:pt>
                <c:pt idx="2">
                  <c:v>Биологи</c:v>
                </c:pt>
                <c:pt idx="3">
                  <c:v>Мед.лабораторные техники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382.25</c:v>
                </c:pt>
                <c:pt idx="2">
                  <c:v>218.25</c:v>
                </c:pt>
                <c:pt idx="3">
                  <c:v>1632.25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9943209878542"/>
          <c:y val="2.306969199189508E-2"/>
          <c:w val="0.83802124175983694"/>
          <c:h val="0.55628921521947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Микроскопы монокулярные</c:v>
                </c:pt>
                <c:pt idx="1">
                  <c:v>Микроскопы бинокулярные</c:v>
                </c:pt>
                <c:pt idx="2">
                  <c:v>Микроскопы стереоскопические</c:v>
                </c:pt>
                <c:pt idx="3">
                  <c:v>Гематологические анализаторы </c:v>
                </c:pt>
                <c:pt idx="4">
                  <c:v>Проточные цитофлуориметры</c:v>
                </c:pt>
                <c:pt idx="5">
                  <c:v>Коагулогические анализаторы </c:v>
                </c:pt>
                <c:pt idx="6">
                  <c:v>Биохимические анализаторы</c:v>
                </c:pt>
                <c:pt idx="7">
                  <c:v>Анализаторы электролитов </c:v>
                </c:pt>
                <c:pt idx="8">
                  <c:v>Планшетные фотометры для ИФА</c:v>
                </c:pt>
                <c:pt idx="9">
                  <c:v>Автоматические анализаторы для ИФА</c:v>
                </c:pt>
                <c:pt idx="10">
                  <c:v>Иммунохемилюминесцентные анализаторы</c:v>
                </c:pt>
                <c:pt idx="11">
                  <c:v>Амплификаторы в режиме real-time</c:v>
                </c:pt>
                <c:pt idx="12">
                  <c:v>Боксы биологической безопасности</c:v>
                </c:pt>
                <c:pt idx="13">
                  <c:v>Автоматический анализаторы мочи </c:v>
                </c:pt>
                <c:pt idx="14">
                  <c:v>Устройства для окраски мазков</c:v>
                </c:pt>
                <c:pt idx="15">
                  <c:v>Комплексы для жидкостной цитологии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82</c:v>
                </c:pt>
                <c:pt idx="1">
                  <c:v>75</c:v>
                </c:pt>
                <c:pt idx="2">
                  <c:v>79</c:v>
                </c:pt>
                <c:pt idx="3">
                  <c:v>48</c:v>
                </c:pt>
                <c:pt idx="4">
                  <c:v>74</c:v>
                </c:pt>
                <c:pt idx="5">
                  <c:v>60</c:v>
                </c:pt>
                <c:pt idx="6">
                  <c:v>56</c:v>
                </c:pt>
                <c:pt idx="7">
                  <c:v>42</c:v>
                </c:pt>
                <c:pt idx="8">
                  <c:v>74</c:v>
                </c:pt>
                <c:pt idx="9">
                  <c:v>47</c:v>
                </c:pt>
                <c:pt idx="10">
                  <c:v>41</c:v>
                </c:pt>
                <c:pt idx="11">
                  <c:v>36</c:v>
                </c:pt>
                <c:pt idx="12">
                  <c:v>66</c:v>
                </c:pt>
                <c:pt idx="13">
                  <c:v>42</c:v>
                </c:pt>
                <c:pt idx="14">
                  <c:v>74</c:v>
                </c:pt>
                <c:pt idx="15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Микроскопы монокулярные</c:v>
                </c:pt>
                <c:pt idx="1">
                  <c:v>Микроскопы бинокулярные</c:v>
                </c:pt>
                <c:pt idx="2">
                  <c:v>Микроскопы стереоскопические</c:v>
                </c:pt>
                <c:pt idx="3">
                  <c:v>Гематологические анализаторы </c:v>
                </c:pt>
                <c:pt idx="4">
                  <c:v>Проточные цитофлуориметры</c:v>
                </c:pt>
                <c:pt idx="5">
                  <c:v>Коагулогические анализаторы </c:v>
                </c:pt>
                <c:pt idx="6">
                  <c:v>Биохимические анализаторы</c:v>
                </c:pt>
                <c:pt idx="7">
                  <c:v>Анализаторы электролитов </c:v>
                </c:pt>
                <c:pt idx="8">
                  <c:v>Планшетные фотометры для ИФА</c:v>
                </c:pt>
                <c:pt idx="9">
                  <c:v>Автоматические анализаторы для ИФА</c:v>
                </c:pt>
                <c:pt idx="10">
                  <c:v>Иммунохемилюминесцентные анализаторы</c:v>
                </c:pt>
                <c:pt idx="11">
                  <c:v>Амплификаторы в режиме real-time</c:v>
                </c:pt>
                <c:pt idx="12">
                  <c:v>Боксы биологической безопасности</c:v>
                </c:pt>
                <c:pt idx="13">
                  <c:v>Автоматический анализаторы мочи </c:v>
                </c:pt>
                <c:pt idx="14">
                  <c:v>Устройства для окраски мазков</c:v>
                </c:pt>
                <c:pt idx="15">
                  <c:v>Комплексы для жидкостной цитологии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100</c:v>
                </c:pt>
                <c:pt idx="1">
                  <c:v>77</c:v>
                </c:pt>
                <c:pt idx="2">
                  <c:v>73</c:v>
                </c:pt>
                <c:pt idx="3">
                  <c:v>47</c:v>
                </c:pt>
                <c:pt idx="4">
                  <c:v>80</c:v>
                </c:pt>
                <c:pt idx="5">
                  <c:v>56</c:v>
                </c:pt>
                <c:pt idx="6">
                  <c:v>55</c:v>
                </c:pt>
                <c:pt idx="7">
                  <c:v>48</c:v>
                </c:pt>
                <c:pt idx="8">
                  <c:v>75</c:v>
                </c:pt>
                <c:pt idx="9">
                  <c:v>53</c:v>
                </c:pt>
                <c:pt idx="10">
                  <c:v>53</c:v>
                </c:pt>
                <c:pt idx="11">
                  <c:v>31</c:v>
                </c:pt>
                <c:pt idx="12">
                  <c:v>62</c:v>
                </c:pt>
                <c:pt idx="13">
                  <c:v>47</c:v>
                </c:pt>
                <c:pt idx="14">
                  <c:v>80</c:v>
                </c:pt>
                <c:pt idx="15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Микроскопы монокулярные</c:v>
                </c:pt>
                <c:pt idx="1">
                  <c:v>Микроскопы бинокулярные</c:v>
                </c:pt>
                <c:pt idx="2">
                  <c:v>Микроскопы стереоскопические</c:v>
                </c:pt>
                <c:pt idx="3">
                  <c:v>Гематологические анализаторы </c:v>
                </c:pt>
                <c:pt idx="4">
                  <c:v>Проточные цитофлуориметры</c:v>
                </c:pt>
                <c:pt idx="5">
                  <c:v>Коагулогические анализаторы </c:v>
                </c:pt>
                <c:pt idx="6">
                  <c:v>Биохимические анализаторы</c:v>
                </c:pt>
                <c:pt idx="7">
                  <c:v>Анализаторы электролитов </c:v>
                </c:pt>
                <c:pt idx="8">
                  <c:v>Планшетные фотометры для ИФА</c:v>
                </c:pt>
                <c:pt idx="9">
                  <c:v>Автоматические анализаторы для ИФА</c:v>
                </c:pt>
                <c:pt idx="10">
                  <c:v>Иммунохемилюминесцентные анализаторы</c:v>
                </c:pt>
                <c:pt idx="11">
                  <c:v>Амплификаторы в режиме real-time</c:v>
                </c:pt>
                <c:pt idx="12">
                  <c:v>Боксы биологической безопасности</c:v>
                </c:pt>
                <c:pt idx="13">
                  <c:v>Автоматический анализаторы мочи </c:v>
                </c:pt>
                <c:pt idx="14">
                  <c:v>Устройства для окраски мазков</c:v>
                </c:pt>
                <c:pt idx="15">
                  <c:v>Комплексы для жидкостной цитологии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70</c:v>
                </c:pt>
                <c:pt idx="1">
                  <c:v>80</c:v>
                </c:pt>
                <c:pt idx="2">
                  <c:v>80</c:v>
                </c:pt>
                <c:pt idx="3">
                  <c:v>48</c:v>
                </c:pt>
                <c:pt idx="4">
                  <c:v>75</c:v>
                </c:pt>
                <c:pt idx="5">
                  <c:v>55</c:v>
                </c:pt>
                <c:pt idx="6">
                  <c:v>57</c:v>
                </c:pt>
                <c:pt idx="7">
                  <c:v>46</c:v>
                </c:pt>
                <c:pt idx="8">
                  <c:v>71</c:v>
                </c:pt>
                <c:pt idx="9">
                  <c:v>46</c:v>
                </c:pt>
                <c:pt idx="10">
                  <c:v>58</c:v>
                </c:pt>
                <c:pt idx="11">
                  <c:v>35</c:v>
                </c:pt>
                <c:pt idx="12">
                  <c:v>57</c:v>
                </c:pt>
                <c:pt idx="13">
                  <c:v>43</c:v>
                </c:pt>
                <c:pt idx="14">
                  <c:v>76</c:v>
                </c:pt>
                <c:pt idx="1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49696"/>
        <c:axId val="106172352"/>
        <c:axId val="0"/>
      </c:bar3DChart>
      <c:catAx>
        <c:axId val="10594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6172352"/>
        <c:crosses val="autoZero"/>
        <c:auto val="1"/>
        <c:lblAlgn val="ctr"/>
        <c:lblOffset val="100"/>
        <c:noMultiLvlLbl val="0"/>
      </c:catAx>
      <c:valAx>
        <c:axId val="10617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4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74744087639899"/>
          <c:y val="0.79547665224316555"/>
          <c:w val="0.11995362234690873"/>
          <c:h val="0.1707615497502861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исследований</a:t>
            </a:r>
          </a:p>
        </c:rich>
      </c:tx>
      <c:layout>
        <c:manualLayout>
          <c:xMode val="edge"/>
          <c:yMode val="edge"/>
          <c:x val="0.24577030861964255"/>
          <c:y val="3.4345386978651166E-2"/>
        </c:manualLayout>
      </c:layout>
      <c:overlay val="0"/>
    </c:title>
    <c:autoTitleDeleted val="0"/>
    <c:view3D>
      <c:rotX val="1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05109705676914"/>
          <c:y val="0.26229268744338841"/>
          <c:w val="0.76383497408009282"/>
          <c:h val="0.60650254260247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CC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696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5871720467970603E-2"/>
                  <c:y val="-0.28177790187055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638048691388342E-2"/>
                  <c:y val="-0.28651446135614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70046642651756E-2"/>
                  <c:y val="-0.29301130283769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37673911</c:v>
                </c:pt>
                <c:pt idx="1">
                  <c:v>41712623</c:v>
                </c:pt>
                <c:pt idx="2">
                  <c:v>40920683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57822976"/>
        <c:axId val="106174656"/>
        <c:axId val="0"/>
      </c:bar3DChart>
      <c:catAx>
        <c:axId val="157822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06174656"/>
        <c:crosses val="autoZero"/>
        <c:auto val="1"/>
        <c:lblAlgn val="ctr"/>
        <c:lblOffset val="100"/>
        <c:noMultiLvlLbl val="0"/>
      </c:catAx>
      <c:valAx>
        <c:axId val="106174656"/>
        <c:scaling>
          <c:orientation val="minMax"/>
          <c:max val="65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782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233003670561346"/>
          <c:y val="5.6511443119599027E-2"/>
          <c:w val="0.7606972817176737"/>
          <c:h val="0.8300318483131502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42ECE8"/>
            </a:solidFill>
          </c:spPr>
          <c:invertIfNegative val="0"/>
          <c:dLbls>
            <c:dLbl>
              <c:idx val="0"/>
              <c:layout>
                <c:manualLayout>
                  <c:x val="1.2486321578821626E-2"/>
                  <c:y val="9.4418521398855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944577799979555E-3"/>
                  <c:y val="1.087119472012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948686540811232E-3"/>
                  <c:y val="-4.3834846743826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71575726981852E-3"/>
                  <c:y val="1.110812354381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565094965735621E-3"/>
                  <c:y val="1.750379508128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907838657468E-3"/>
                  <c:y val="8.4972844620911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105769670112893E-3"/>
                  <c:y val="1.4523596221839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831355572193496E-3"/>
                  <c:y val="1.433107899275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2760797543817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060356677448943E-2"/>
                  <c:y val="1.8319280379439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Химико-токсикологические исследования</c:v>
                </c:pt>
                <c:pt idx="1">
                  <c:v>Микробиолгические</c:v>
                </c:pt>
                <c:pt idx="2">
                  <c:v>Молекулярно-генетические исследования</c:v>
                </c:pt>
                <c:pt idx="3">
                  <c:v>Инфекционная иммунология</c:v>
                </c:pt>
                <c:pt idx="4">
                  <c:v>Иммунологические</c:v>
                </c:pt>
                <c:pt idx="5">
                  <c:v>Коагулологические</c:v>
                </c:pt>
                <c:pt idx="6">
                  <c:v>Биохимические</c:v>
                </c:pt>
                <c:pt idx="7">
                  <c:v>Цитологические</c:v>
                </c:pt>
                <c:pt idx="8">
                  <c:v>Гематологические</c:v>
                </c:pt>
                <c:pt idx="9">
                  <c:v>Химико-микроскопические исследования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0.55000000000000004</c:v>
                </c:pt>
                <c:pt idx="1">
                  <c:v>2.91</c:v>
                </c:pt>
                <c:pt idx="2">
                  <c:v>3.58</c:v>
                </c:pt>
                <c:pt idx="3">
                  <c:v>8.02</c:v>
                </c:pt>
                <c:pt idx="4">
                  <c:v>4.8899999999999997</c:v>
                </c:pt>
                <c:pt idx="5">
                  <c:v>4.97</c:v>
                </c:pt>
                <c:pt idx="6">
                  <c:v>38.869999999999997</c:v>
                </c:pt>
                <c:pt idx="7">
                  <c:v>1</c:v>
                </c:pt>
                <c:pt idx="8">
                  <c:v>18.52</c:v>
                </c:pt>
                <c:pt idx="9">
                  <c:v>16.68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10820327014045E-2"/>
                  <c:y val="3.5547361850801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305819919953588E-3"/>
                  <c:y val="-1.7085401687801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461049743946052E-3"/>
                  <c:y val="-3.737406499526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444178902144552E-3"/>
                  <c:y val="-2.28689568580451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457255365945618E-3"/>
                  <c:y val="1.478946291712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963076228220692E-3"/>
                  <c:y val="2.5521595087635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802818352083523E-3"/>
                  <c:y val="1.3480627099754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682425934352845E-3"/>
                  <c:y val="2.552159508763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132542228877296E-2"/>
                  <c:y val="-1.020863803505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058121731938683E-2"/>
                  <c:y val="-8.7032658397669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1747033358290244E-3"/>
                  <c:y val="-1.020863803505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Химико-токсикологические исследования</c:v>
                </c:pt>
                <c:pt idx="1">
                  <c:v>Микробиолгические</c:v>
                </c:pt>
                <c:pt idx="2">
                  <c:v>Молекулярно-генетические исследования</c:v>
                </c:pt>
                <c:pt idx="3">
                  <c:v>Инфекционная иммунология</c:v>
                </c:pt>
                <c:pt idx="4">
                  <c:v>Иммунологические</c:v>
                </c:pt>
                <c:pt idx="5">
                  <c:v>Коагулологические</c:v>
                </c:pt>
                <c:pt idx="6">
                  <c:v>Биохимические</c:v>
                </c:pt>
                <c:pt idx="7">
                  <c:v>Цитологические</c:v>
                </c:pt>
                <c:pt idx="8">
                  <c:v>Гематологические</c:v>
                </c:pt>
                <c:pt idx="9">
                  <c:v>Химико-микроскопические исследования</c:v>
                </c:pt>
              </c:strCache>
            </c:strRef>
          </c:cat>
          <c:val>
            <c:numRef>
              <c:f>Лист1!$C$2:$C$11</c:f>
              <c:numCache>
                <c:formatCode>0.00</c:formatCode>
                <c:ptCount val="10"/>
                <c:pt idx="0">
                  <c:v>0.61</c:v>
                </c:pt>
                <c:pt idx="1">
                  <c:v>2.88</c:v>
                </c:pt>
                <c:pt idx="2">
                  <c:v>3.68</c:v>
                </c:pt>
                <c:pt idx="3">
                  <c:v>7.86</c:v>
                </c:pt>
                <c:pt idx="4">
                  <c:v>5.81</c:v>
                </c:pt>
                <c:pt idx="5">
                  <c:v>5.62</c:v>
                </c:pt>
                <c:pt idx="6">
                  <c:v>41.52</c:v>
                </c:pt>
                <c:pt idx="7">
                  <c:v>0.97</c:v>
                </c:pt>
                <c:pt idx="8">
                  <c:v>16.64</c:v>
                </c:pt>
                <c:pt idx="9">
                  <c:v>14.42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6969"/>
            </a:solidFill>
          </c:spPr>
          <c:invertIfNegative val="0"/>
          <c:dLbls>
            <c:dLbl>
              <c:idx val="0"/>
              <c:layout>
                <c:manualLayout>
                  <c:x val="1.0248622758795175E-2"/>
                  <c:y val="-5.8329907008952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14582063436424E-3"/>
                  <c:y val="-1.175822086750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246860179323777E-3"/>
                  <c:y val="-1.37866852833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903596348044E-3"/>
                  <c:y val="-1.3976188150825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922340766021902E-3"/>
                  <c:y val="1.6414203832740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347763525956118E-3"/>
                  <c:y val="-1.449224686094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256890753273168E-3"/>
                  <c:y val="-1.34476700793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682135133544919E-3"/>
                  <c:y val="-5.6277487897016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681330211692523E-3"/>
                  <c:y val="-1.0732132170513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7432093957779834E-3"/>
                  <c:y val="-2.022073969218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1747033358290244E-3"/>
                  <c:y val="-2.296943557887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Химико-токсикологические исследования</c:v>
                </c:pt>
                <c:pt idx="1">
                  <c:v>Микробиолгические</c:v>
                </c:pt>
                <c:pt idx="2">
                  <c:v>Молекулярно-генетические исследования</c:v>
                </c:pt>
                <c:pt idx="3">
                  <c:v>Инфекционная иммунология</c:v>
                </c:pt>
                <c:pt idx="4">
                  <c:v>Иммунологические</c:v>
                </c:pt>
                <c:pt idx="5">
                  <c:v>Коагулологические</c:v>
                </c:pt>
                <c:pt idx="6">
                  <c:v>Биохимические</c:v>
                </c:pt>
                <c:pt idx="7">
                  <c:v>Цитологические</c:v>
                </c:pt>
                <c:pt idx="8">
                  <c:v>Гематологические</c:v>
                </c:pt>
                <c:pt idx="9">
                  <c:v>Химико-микроскопические исследования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1.17</c:v>
                </c:pt>
                <c:pt idx="1">
                  <c:v>2.93</c:v>
                </c:pt>
                <c:pt idx="2">
                  <c:v>3.03</c:v>
                </c:pt>
                <c:pt idx="3">
                  <c:v>8.43</c:v>
                </c:pt>
                <c:pt idx="4">
                  <c:v>5.67</c:v>
                </c:pt>
                <c:pt idx="5">
                  <c:v>5.12</c:v>
                </c:pt>
                <c:pt idx="6">
                  <c:v>43.13</c:v>
                </c:pt>
                <c:pt idx="7">
                  <c:v>1.03</c:v>
                </c:pt>
                <c:pt idx="8">
                  <c:v>15.77</c:v>
                </c:pt>
                <c:pt idx="9">
                  <c:v>13.71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824000"/>
        <c:axId val="158221440"/>
        <c:axId val="0"/>
      </c:bar3DChart>
      <c:catAx>
        <c:axId val="157824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58221440"/>
        <c:crosses val="autoZero"/>
        <c:auto val="1"/>
        <c:lblAlgn val="ctr"/>
        <c:lblOffset val="100"/>
        <c:noMultiLvlLbl val="0"/>
      </c:catAx>
      <c:valAx>
        <c:axId val="158221440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5782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89658996863723"/>
          <c:y val="0.52043295075055596"/>
          <c:w val="0.13502415992427752"/>
          <c:h val="0.24000370092782652"/>
        </c:manualLayout>
      </c:layout>
      <c:overlay val="0"/>
      <c:txPr>
        <a:bodyPr/>
        <a:lstStyle/>
        <a:p>
          <a:pPr>
            <a:defRPr sz="16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0.27893</cdr:y>
    </cdr:from>
    <cdr:to>
      <cdr:x>0.14304</cdr:x>
      <cdr:y>0.45776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1008112"/>
          <a:ext cx="1351252" cy="646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50401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100803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5120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201606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520086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3024104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528121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4032138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t"/>
          <a:r>
            <a:rPr lang="ru-RU" sz="1200" b="1" dirty="0" smtClean="0">
              <a:solidFill>
                <a:srgbClr val="000000"/>
              </a:solidFill>
              <a:latin typeface="Arial"/>
            </a:rPr>
            <a:t>Медицинские </a:t>
          </a:r>
        </a:p>
        <a:p xmlns:a="http://schemas.openxmlformats.org/drawingml/2006/main">
          <a:pPr fontAlgn="t"/>
          <a:r>
            <a:rPr lang="ru-RU" sz="1200" b="1" dirty="0" smtClean="0">
              <a:solidFill>
                <a:srgbClr val="000000"/>
              </a:solidFill>
              <a:latin typeface="Arial"/>
            </a:rPr>
            <a:t>лабораторные </a:t>
          </a:r>
        </a:p>
        <a:p xmlns:a="http://schemas.openxmlformats.org/drawingml/2006/main">
          <a:pPr fontAlgn="t"/>
          <a:r>
            <a:rPr lang="ru-RU" sz="1200" b="1" dirty="0" smtClean="0">
              <a:solidFill>
                <a:srgbClr val="000000"/>
              </a:solidFill>
              <a:latin typeface="Arial"/>
            </a:rPr>
            <a:t>техники</a:t>
          </a:r>
          <a:endParaRPr lang="ru-RU" sz="1200" b="1" dirty="0">
            <a:solidFill>
              <a:srgbClr val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0.72524</cdr:x>
      <cdr:y>0.27893</cdr:y>
    </cdr:from>
    <cdr:to>
      <cdr:x>0.84663</cdr:x>
      <cdr:y>0.36408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851098" y="1008112"/>
          <a:ext cx="1146731" cy="307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50401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100803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5120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201606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520086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3024104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528121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4032138" algn="l" defTabSz="1008035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t"/>
          <a:r>
            <a:rPr lang="ru-RU" sz="1400" b="1" dirty="0" smtClean="0">
              <a:solidFill>
                <a:srgbClr val="000000"/>
              </a:solidFill>
              <a:latin typeface="Arial"/>
            </a:rPr>
            <a:t>Врачи КЛД</a:t>
          </a:r>
          <a:endParaRPr lang="ru-RU" sz="1400" b="1" dirty="0">
            <a:solidFill>
              <a:srgbClr val="000000"/>
            </a:solidFill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90"/>
          </a:xfrm>
          <a:prstGeom prst="rect">
            <a:avLst/>
          </a:prstGeom>
        </p:spPr>
        <p:txBody>
          <a:bodyPr vert="horz" lIns="91557" tIns="45778" rIns="91557" bIns="457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90"/>
          </a:xfrm>
          <a:prstGeom prst="rect">
            <a:avLst/>
          </a:prstGeom>
        </p:spPr>
        <p:txBody>
          <a:bodyPr vert="horz" lIns="91557" tIns="45778" rIns="91557" bIns="457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B77996-97EE-44E7-AD54-87E85F799925}" type="datetimeFigureOut">
              <a:rPr lang="ru-RU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78" rIns="91557" bIns="4577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557" tIns="45778" rIns="91557" bIns="4577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2"/>
            <a:ext cx="2945659" cy="496490"/>
          </a:xfrm>
          <a:prstGeom prst="rect">
            <a:avLst/>
          </a:prstGeom>
        </p:spPr>
        <p:txBody>
          <a:bodyPr vert="horz" lIns="91557" tIns="45778" rIns="91557" bIns="457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2"/>
            <a:ext cx="2945659" cy="496490"/>
          </a:xfrm>
          <a:prstGeom prst="rect">
            <a:avLst/>
          </a:prstGeom>
        </p:spPr>
        <p:txBody>
          <a:bodyPr vert="horz" lIns="91557" tIns="45778" rIns="91557" bIns="457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94035D-1F2B-4B2A-83E7-293E66520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26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4035D-1F2B-4B2A-83E7-293E665207E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2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4035D-1F2B-4B2A-83E7-293E665207E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4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4035D-1F2B-4B2A-83E7-293E665207E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1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080625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0080625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080625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70666"/>
            <a:ext cx="6214412" cy="97257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60DA1-8DA5-4964-9982-A4DB227B61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3495"/>
            <a:ext cx="7910326" cy="1977050"/>
          </a:xfrm>
          <a:effectLst/>
        </p:spPr>
        <p:txBody>
          <a:bodyPr>
            <a:noAutofit/>
          </a:bodyPr>
          <a:lstStyle>
            <a:lvl1pPr marL="705624" indent="-504017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91537" y="-24503"/>
            <a:ext cx="3892241" cy="2847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29" descr="CPP_logo_ART"/>
          <p:cNvPicPr>
            <a:picLocks noGrp="1" noChangeAspect="1"/>
          </p:cNvPicPr>
          <p:nvPr isPhoto="1"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45" y="449826"/>
            <a:ext cx="3673478" cy="207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534"/>
            <a:ext cx="7056438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B173-901B-44A2-8486-F021AF5EB9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128"/>
            <a:ext cx="2268141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534"/>
            <a:ext cx="5323954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E732E-E08C-4B64-B269-A7191F244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FBC7E-832C-4C3A-B95D-71FAED075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535"/>
            <a:ext cx="7056438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080625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0080625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080625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5445"/>
            <a:ext cx="6577835" cy="2671851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9995"/>
            <a:ext cx="6582055" cy="921133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170F-C43B-43C7-8A4A-519343C5A8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68DA7-ABA8-464C-93CA-F62629114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534"/>
            <a:ext cx="3689509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535"/>
            <a:ext cx="3689509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535"/>
            <a:ext cx="3689509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926"/>
            <a:ext cx="3689509" cy="3024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535"/>
            <a:ext cx="3689509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marL="0" lvl="0" indent="0" algn="ctr" defTabSz="1008035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498"/>
            <a:ext cx="3689509" cy="3024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72073-423B-4E25-A27C-590424279A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AE55F-7748-455E-A363-6528B2B590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13BA2-1E29-4E0C-B545-A38032C56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6407"/>
            <a:ext cx="4008531" cy="1387547"/>
          </a:xfrm>
          <a:effectLst/>
        </p:spPr>
        <p:txBody>
          <a:bodyPr anchor="b">
            <a:noAutofit/>
          </a:bodyPr>
          <a:lstStyle>
            <a:lvl1pPr marL="252009" indent="-252009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535"/>
            <a:ext cx="4428557" cy="5396667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6489"/>
            <a:ext cx="3735762" cy="235891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AC21D-00A5-4E72-8AB6-E9AD0452FE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22751" y="6199536"/>
            <a:ext cx="2352147" cy="1153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129" descr="CPP_logo_ART"/>
          <p:cNvPicPr>
            <a:picLocks noGrp="1" noChangeAspect="1"/>
          </p:cNvPicPr>
          <p:nvPr isPhoto="1"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24" y="6299303"/>
            <a:ext cx="1685355" cy="9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080625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0080625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080625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60211"/>
            <a:ext cx="4536281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4108"/>
            <a:ext cx="4072504" cy="2384830"/>
          </a:xfrm>
        </p:spPr>
        <p:txBody>
          <a:bodyPr anchor="b"/>
          <a:lstStyle>
            <a:lvl1pPr marL="201607" indent="-201607">
              <a:buFont typeface="Georgia" pitchFamily="18" charset="0"/>
              <a:buChar char="*"/>
              <a:defRPr sz="18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E1251-0EE8-49E1-9320-9C2598304F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2231"/>
            <a:ext cx="7037407" cy="1260211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22751" y="6199536"/>
            <a:ext cx="2352147" cy="1153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9" descr="CPP_logo_ART"/>
          <p:cNvPicPr>
            <a:picLocks noGrp="1" noChangeAspect="1"/>
          </p:cNvPicPr>
          <p:nvPr isPhoto="1"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24" y="6299303"/>
            <a:ext cx="1685355" cy="9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080625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0080625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080625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20518"/>
            <a:ext cx="7179591" cy="1260211"/>
          </a:xfrm>
          <a:prstGeom prst="rect">
            <a:avLst/>
          </a:prstGeom>
          <a:effectLst/>
        </p:spPr>
        <p:txBody>
          <a:bodyPr vert="horz" lIns="100803" tIns="50402" rIns="100803" bIns="5040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351"/>
            <a:ext cx="7056438" cy="3831040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5137"/>
            <a:ext cx="2772172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пятница, 10 февраля 2012 г.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5137"/>
            <a:ext cx="3696230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5137"/>
            <a:ext cx="2016125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8FD04D1-B962-4EAB-88AE-0E43E9533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iming>
    <p:tnLst>
      <p:par>
        <p:cTn id="1" dur="indefinite" restart="never" nodeType="tmRoot"/>
      </p:par>
    </p:tnLst>
  </p:timing>
  <p:hf hdr="0" ftr="0"/>
  <p:txStyles>
    <p:titleStyle>
      <a:lvl1pPr marL="352812" indent="-352812" algn="r" defTabSz="100803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9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821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231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641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213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623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274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20086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738" indent="-201607" algn="l" defTabSz="1008035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60000"/>
                <a:lumMod val="0"/>
                <a:lumOff val="100000"/>
              </a:schemeClr>
            </a:gs>
            <a:gs pos="54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91840" y="1708845"/>
            <a:ext cx="8652836" cy="3493255"/>
          </a:xfrm>
          <a:prstGeom prst="rect">
            <a:avLst/>
          </a:prstGeom>
          <a:noFill/>
          <a:ln>
            <a:noFill/>
          </a:ln>
          <a:extLst/>
        </p:spPr>
        <p:txBody>
          <a:bodyPr lIns="100803" tIns="50402" rIns="100803" bIns="50402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Состояние и оценка деятельности лабораторной службы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Ханты-Мансийского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автономного округа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Югры за 2023 год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D:\Users\chukominav\Desktop\D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6" y="525553"/>
            <a:ext cx="1258477" cy="10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38196" y="5395713"/>
            <a:ext cx="5154643" cy="2471668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algn="r"/>
            <a:endParaRPr lang="ru-RU" sz="2200" b="1" dirty="0" smtClean="0">
              <a:solidFill>
                <a:srgbClr val="B13F9A">
                  <a:lumMod val="50000"/>
                </a:srgbClr>
              </a:solidFill>
              <a:latin typeface="Candara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200" b="1" dirty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специалист</a:t>
            </a:r>
          </a:p>
          <a:p>
            <a:pPr algn="r"/>
            <a:r>
              <a:rPr lang="ru-RU" sz="2200" b="1" dirty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клинической лабораторной </a:t>
            </a:r>
          </a:p>
          <a:p>
            <a:pPr algn="r"/>
            <a:r>
              <a:rPr lang="ru-RU" sz="2200" b="1" dirty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ХМАО-Югры </a:t>
            </a:r>
          </a:p>
          <a:p>
            <a:pPr algn="r"/>
            <a:r>
              <a:rPr lang="ru-RU" sz="2200" b="1" dirty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 Черничук</a:t>
            </a:r>
          </a:p>
          <a:p>
            <a:endParaRPr lang="ru-RU" sz="2200" b="1" dirty="0">
              <a:solidFill>
                <a:srgbClr val="B13F9A">
                  <a:lumMod val="50000"/>
                </a:srgbClr>
              </a:solidFill>
              <a:latin typeface="Candara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B13F9A">
                    <a:lumMod val="50000"/>
                  </a:srgbClr>
                </a:solidFill>
                <a:latin typeface="Candara"/>
                <a:cs typeface="Times New Roman" pitchFamily="18" charset="0"/>
              </a:rPr>
              <a:t>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1879" y="313281"/>
            <a:ext cx="5802769" cy="563453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ru-RU" sz="15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Департамент здравоохранения ХМАО-Югры</a:t>
            </a:r>
            <a:endParaRPr lang="ru-RU" sz="15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ea typeface="+mj-ea"/>
              <a:cs typeface="+mj-cs"/>
            </a:endParaRPr>
          </a:p>
          <a:p>
            <a:endParaRPr lang="ru-RU" sz="1500" dirty="0"/>
          </a:p>
        </p:txBody>
      </p:sp>
    </p:spTree>
  </p:cSld>
  <p:clrMapOvr>
    <a:masterClrMapping/>
  </p:clrMapOvr>
  <p:transition spd="slow" advTm="2424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7904" y="324247"/>
            <a:ext cx="7560840" cy="126021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выполненных исследований по разделам 2020-2022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2678304"/>
              </p:ext>
            </p:extLst>
          </p:nvPr>
        </p:nvGraphicFramePr>
        <p:xfrm>
          <a:off x="791840" y="2052439"/>
          <a:ext cx="8712969" cy="4511862"/>
        </p:xfrm>
        <a:graphic>
          <a:graphicData uri="http://schemas.openxmlformats.org/drawingml/2006/table">
            <a:tbl>
              <a:tblPr/>
              <a:tblGrid>
                <a:gridCol w="4263793"/>
                <a:gridCol w="1112294"/>
                <a:gridCol w="1112294"/>
                <a:gridCol w="1112294"/>
                <a:gridCol w="1112294"/>
              </a:tblGrid>
              <a:tr h="312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Химико-микроскопические исследования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6284656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6013068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5612054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-6,7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Гематологические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6977854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6940051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6453397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Цитологические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422901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+4,5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Биохимические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14642758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17318374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17649542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Коагулологические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1874234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2345431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2094516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-10,7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Иммунологические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1843480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2424630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2318986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Инфекционная иммунология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3022103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3276888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3450712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+5,3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Молекулярно-генетические исследования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1349401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1532995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1239370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-19,2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Микробиологические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1097254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1199305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Химико-токсикологические исследования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479900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+87,1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37673911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41712623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40920683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-1,9</a:t>
                      </a:r>
                      <a:endParaRPr lang="ru-RU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31800" y="108223"/>
            <a:ext cx="9511562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лабораторий </a:t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</a:rPr>
              <a:t>(</a:t>
            </a:r>
            <a:r>
              <a:rPr lang="ru-RU" sz="2000" dirty="0">
                <a:effectLst/>
              </a:rPr>
              <a:t>в </a:t>
            </a:r>
            <a:r>
              <a:rPr lang="ru-RU" sz="2000" dirty="0" smtClean="0">
                <a:effectLst/>
              </a:rPr>
              <a:t>процентах от общего количества выполненных исследований за год)</a:t>
            </a:r>
            <a:endParaRPr lang="ru-RU" sz="2000" dirty="0"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6932856"/>
              </p:ext>
            </p:extLst>
          </p:nvPr>
        </p:nvGraphicFramePr>
        <p:xfrm>
          <a:off x="503808" y="1260351"/>
          <a:ext cx="9126397" cy="497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800" y="6156895"/>
            <a:ext cx="9332944" cy="840452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выполненных исследований за 2022 год в сравнение с 2021 годом осталось на прежнем уровне. Наблюдается изменение структуры лабораторных исследований, в связи с улучшением эпидемиологической обстановки и возвращением к оказанию плановой медицинской помощи.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84" y="108223"/>
            <a:ext cx="9577064" cy="1204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Скрининговые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онкопатологии </a:t>
            </a:r>
            <a:r>
              <a:rPr lang="ru-RU" sz="3600" dirty="0">
                <a:solidFill>
                  <a:srgbClr val="4646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solidFill>
                  <a:srgbClr val="46465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2020-2022г.г. </a:t>
            </a:r>
            <a:r>
              <a:rPr lang="ru-RU" sz="1400" dirty="0">
                <a:effectLst/>
              </a:rPr>
              <a:t>(приложение к 30 форме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265722"/>
              </p:ext>
            </p:extLst>
          </p:nvPr>
        </p:nvGraphicFramePr>
        <p:xfrm>
          <a:off x="287784" y="1548383"/>
          <a:ext cx="9505057" cy="158749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28592"/>
                <a:gridCol w="1368152"/>
                <a:gridCol w="1368152"/>
                <a:gridCol w="1440161"/>
              </a:tblGrid>
              <a:tr h="4175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исследования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</a:t>
                      </a:r>
                      <a:r>
                        <a:rPr lang="ru-RU" sz="15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 на скрытую кровь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106 931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127 174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168 445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       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иммунохимический метод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18 531 (17,3%)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 (9,2%)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15 032 (8,9%)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Экспресс-метод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88 400 (82,7%)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115 486 (90,8%)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140 505 (83,4%)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125376"/>
              </p:ext>
            </p:extLst>
          </p:nvPr>
        </p:nvGraphicFramePr>
        <p:xfrm>
          <a:off x="287784" y="3204567"/>
          <a:ext cx="9505057" cy="13663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11909"/>
                <a:gridCol w="1397716"/>
                <a:gridCol w="1397716"/>
                <a:gridCol w="1397716"/>
              </a:tblGrid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Цитологические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исследования  (ВСЕГО)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375 910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404 534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422 901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Цитологическое  исследование  материала  полученного  при  профосмотрах  населения  (соскобы  с  шейки  матки  и  цервикального  канала)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280 255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265 075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289 430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них:</a:t>
                      </a:r>
                      <a:r>
                        <a:rPr lang="ru-RU" sz="14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окрашиванием</a:t>
                      </a:r>
                      <a:r>
                        <a:rPr lang="ru-RU" sz="14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Папаниколау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27 060 (9,7%)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20 617 (7,8%)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36 381 (12,6%)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цитологические исследования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95 655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139 459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133 471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5541" y="4733977"/>
            <a:ext cx="93610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исследований кала на скрытую кровь выполнено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32,5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больше, чем в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</a:p>
          <a:p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положительных результатов составило 15 216 (9%)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количества,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исследований в 2022 году.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348" y="5508823"/>
            <a:ext cx="9361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Цитологических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в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выполнено  на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больше, чем в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lvl="0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цитологических  исследований  материала  полученного  при  </a:t>
            </a:r>
            <a:r>
              <a:rPr lang="ru-RU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профосмотрах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населения  </a:t>
            </a:r>
          </a:p>
          <a:p>
            <a:pPr lvl="0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(соскобы  с  шейки  матки  и  цервикального  канала) составило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10 387 (3,6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от общего количества, </a:t>
            </a:r>
          </a:p>
          <a:p>
            <a:pPr lvl="0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в 2022 году;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цитологических исследований с окрашиванием по </a:t>
            </a:r>
            <a:r>
              <a:rPr lang="ru-RU" sz="1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Папаниколау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выполнено 36 381, из них выявлено патологии 1 366, что составило 3,8%.</a:t>
            </a:r>
          </a:p>
          <a:p>
            <a:pPr lvl="0"/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808" y="324247"/>
            <a:ext cx="9072563" cy="126021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 выявлению онкопатологии методом ПЦР 2021-2022 год </a:t>
            </a:r>
            <a:r>
              <a:rPr lang="ru-RU" sz="1600" dirty="0">
                <a:effectLst/>
              </a:rPr>
              <a:t>(приложение к 30 форме)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816" y="5932160"/>
            <a:ext cx="89289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+mn-cs"/>
              </a:rPr>
              <a:t>С целью предупреждения развития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cs typeface="+mn-cs"/>
              </a:rPr>
              <a:t>онкозаболеваний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+mn-cs"/>
              </a:rPr>
              <a:t> (рак молочной железы, рак яичников,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cs typeface="+mn-cs"/>
              </a:rPr>
              <a:t>колоректальный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+mn-cs"/>
              </a:rPr>
              <a:t> рак, опухоли щитовидной железы и др.) проводятся молекулярно-генетические исследования генетических мутаций. </a:t>
            </a:r>
            <a:endParaRPr lang="ru-RU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59011"/>
              </p:ext>
            </p:extLst>
          </p:nvPr>
        </p:nvGraphicFramePr>
        <p:xfrm>
          <a:off x="647824" y="1404367"/>
          <a:ext cx="8784976" cy="4413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778"/>
                <a:gridCol w="1368152"/>
                <a:gridCol w="864096"/>
                <a:gridCol w="1368152"/>
                <a:gridCol w="1224136"/>
                <a:gridCol w="936104"/>
                <a:gridCol w="1151558"/>
              </a:tblGrid>
              <a:tr h="23527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Наименование исследования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Из них «+»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выявления</a:t>
                      </a:r>
                    </a:p>
                    <a:p>
                      <a:pPr algn="ctr" rtl="0" fontAlgn="ctr"/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"+" </a:t>
                      </a:r>
                    </a:p>
                    <a:p>
                      <a:pPr algn="ctr" rtl="0" fontAlgn="ctr"/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результатов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Из них «+»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выявления</a:t>
                      </a:r>
                    </a:p>
                    <a:p>
                      <a:pPr algn="ctr" rtl="0" fontAlgn="ctr"/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"+" </a:t>
                      </a:r>
                    </a:p>
                    <a:p>
                      <a:pPr algn="ctr" rtl="0" fontAlgn="ctr"/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результатов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4548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МГИ мутаций в гене KRAS </a:t>
                      </a:r>
                      <a:endParaRPr lang="ru-RU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30,6</a:t>
                      </a:r>
                      <a:endParaRPr lang="ru-RU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29,9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4548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МГИ мутаций в гене NRAS</a:t>
                      </a:r>
                      <a:endParaRPr lang="ru-RU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  <a:endParaRPr lang="ru-RU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4548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МГИ мутаций в гене BRAF</a:t>
                      </a:r>
                      <a:endParaRPr lang="ru-RU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2352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МГИ мутаций </a:t>
                      </a:r>
                      <a:r>
                        <a:rPr lang="en-US" sz="1500" u="none" strike="noStrike" baseline="0">
                          <a:effectLst/>
                          <a:latin typeface="Times New Roman" panose="02020603050405020304" pitchFamily="18" charset="0"/>
                        </a:rPr>
                        <a:t>V600 BRAF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282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392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4548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МГИ мутаций в гене </a:t>
                      </a:r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BRCA 1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  <a:endParaRPr lang="ru-RU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1490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454869">
                <a:tc>
                  <a:txBody>
                    <a:bodyPr/>
                    <a:lstStyle/>
                    <a:p>
                      <a:pPr marL="0" marR="0" indent="0" algn="l" defTabSz="10080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МГИ мутаций в гене BRCA 2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4548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МГИ мутаций в гене EGFR</a:t>
                      </a:r>
                      <a:endParaRPr lang="ru-RU" sz="1500" b="0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  <a:endParaRPr lang="ru-RU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  <a:tr h="2352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5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b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954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  <a:endParaRPr lang="ru-RU" sz="1500" b="1" i="0" u="none" strike="noStrike" baseline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4021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  <a:endParaRPr lang="ru-RU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14" marR="8714" marT="8714" marB="0" anchor="ctr">
                    <a:solidFill>
                      <a:srgbClr val="CAE4F6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5816" y="6814511"/>
            <a:ext cx="8928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году было выполнено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4021 исследование,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что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321%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больше, чем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7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56" y="108223"/>
            <a:ext cx="8568952" cy="64807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 паразитозов 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ХМАО-Югре в 2020 - 2022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ffectLst/>
              </a:rPr>
              <a:t>(приложение к 30 форме)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641245"/>
              </p:ext>
            </p:extLst>
          </p:nvPr>
        </p:nvGraphicFramePr>
        <p:xfrm>
          <a:off x="935856" y="1116335"/>
          <a:ext cx="8784975" cy="15235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53120"/>
                <a:gridCol w="1485419"/>
                <a:gridCol w="1273218"/>
                <a:gridCol w="1273218"/>
              </a:tblGrid>
              <a:tr h="2160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Химико-микроскопические исследования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064">
                <a:tc v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6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  простейших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175 738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132 160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170 772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6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  яиц/личинок  гельминтов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542 229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542 433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494 336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6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Энтеробиоз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245 999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317 280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311 701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6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Криптоспоридиоз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399845"/>
              </p:ext>
            </p:extLst>
          </p:nvPr>
        </p:nvGraphicFramePr>
        <p:xfrm>
          <a:off x="935856" y="2772519"/>
          <a:ext cx="8784681" cy="43205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16425"/>
                <a:gridCol w="1008000"/>
                <a:gridCol w="648072"/>
                <a:gridCol w="1008000"/>
                <a:gridCol w="648072"/>
                <a:gridCol w="1008112"/>
                <a:gridCol w="648000"/>
              </a:tblGrid>
              <a:tr h="36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Химико-микроскопические исследования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положительных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">
                <a:tc v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Обнаружено  простейших,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Лямблии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Кишечная амеба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Карликовая амеба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332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Бластоцисты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Обнаружено 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яиц/личинок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гельминтов,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1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25 688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Описторхоз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Аскаридоз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Дифиллоботриоз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Свиной цепень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Власоглав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Гименолепидоз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гельминтозы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Энтеробиоз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6417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Криптоспоридиоз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100" b="1" i="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3808" y="18306"/>
            <a:ext cx="9072563" cy="1260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 паразитозов 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ХМАО-Югре 2020 - 2022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ffectLst/>
              </a:rPr>
              <a:t>(приложение к 30 форме)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297859"/>
              </p:ext>
            </p:extLst>
          </p:nvPr>
        </p:nvGraphicFramePr>
        <p:xfrm>
          <a:off x="287784" y="1116335"/>
          <a:ext cx="9577065" cy="260905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91973"/>
                <a:gridCol w="1885875"/>
                <a:gridCol w="1885875"/>
                <a:gridCol w="1813342"/>
              </a:tblGrid>
              <a:tr h="4175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выполненные методом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Описторхоз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18 488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26 712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30 480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Лямблии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20 055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23 301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Эхинококкоз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6 575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7 567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Аскаридоз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10 069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12 670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Токсокароз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7 849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13 071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16 950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Трихинеллез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6 484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9 557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Клонорхоз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77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гельминтозы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/>
                        </a:rPr>
                        <a:t>515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/>
                        </a:rPr>
                        <a:t>394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15142"/>
              </p:ext>
            </p:extLst>
          </p:nvPr>
        </p:nvGraphicFramePr>
        <p:xfrm>
          <a:off x="287784" y="3852639"/>
          <a:ext cx="4752527" cy="28138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0685"/>
                <a:gridCol w="869634"/>
                <a:gridCol w="918358"/>
                <a:gridCol w="953850"/>
              </a:tblGrid>
              <a:tr h="4553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положительных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50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Описторхоз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2 388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2 458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Лямблии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1 090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1 298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Эхинококкоз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215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Аскаридоз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1 125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1 329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Токсокароз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544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777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Трихинеллез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Клонорхоз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гельминтозы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035699"/>
              </p:ext>
            </p:extLst>
          </p:nvPr>
        </p:nvGraphicFramePr>
        <p:xfrm>
          <a:off x="5112320" y="3852639"/>
          <a:ext cx="4752527" cy="28138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0685"/>
                <a:gridCol w="869634"/>
                <a:gridCol w="918358"/>
                <a:gridCol w="953850"/>
              </a:tblGrid>
              <a:tr h="4553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ИФА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выявляемости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50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Описторхоз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Лямблии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Эхинококкоз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Аскаридоз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Токсокароз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Трихинеллез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Клонорхоз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гельминтозы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6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769" y="18306"/>
            <a:ext cx="9936856" cy="1260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ПЦР 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острых кишечных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 2020 - 2022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effectLst/>
              </a:rPr>
              <a:t>(приложение к 30 форме)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298089"/>
              </p:ext>
            </p:extLst>
          </p:nvPr>
        </p:nvGraphicFramePr>
        <p:xfrm>
          <a:off x="287784" y="1116335"/>
          <a:ext cx="9577064" cy="258273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28130"/>
                <a:gridCol w="1663880"/>
                <a:gridCol w="1663880"/>
                <a:gridCol w="1663880"/>
                <a:gridCol w="1257294"/>
              </a:tblGrid>
              <a:tr h="4175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выполненные методом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(2021-2022г.г.)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+133,9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Ротавирусы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+69,2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Сальмонелла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+109,3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Шигелла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+4937,5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Кампилобактер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+4477,8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кишечные инфекции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+43275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891653"/>
              </p:ext>
            </p:extLst>
          </p:nvPr>
        </p:nvGraphicFramePr>
        <p:xfrm>
          <a:off x="287784" y="3852639"/>
          <a:ext cx="4752527" cy="30058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0685"/>
                <a:gridCol w="869634"/>
                <a:gridCol w="918358"/>
                <a:gridCol w="953850"/>
              </a:tblGrid>
              <a:tr h="4553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положительных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50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Ротавирусы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Сальмонелла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Шигелла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Кампилобактер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кишечные инфекции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49707"/>
              </p:ext>
            </p:extLst>
          </p:nvPr>
        </p:nvGraphicFramePr>
        <p:xfrm>
          <a:off x="5112320" y="3852639"/>
          <a:ext cx="4752527" cy="30058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0685"/>
                <a:gridCol w="869634"/>
                <a:gridCol w="918358"/>
                <a:gridCol w="953850"/>
              </a:tblGrid>
              <a:tr h="4553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ПЦР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выявленных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положительных результатов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50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Энтеровирусы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Ротавирусы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6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Астровирусы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Сальмонелла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Шигелла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Кампилобактер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кишечные инфекции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82" y="128592"/>
            <a:ext cx="9443549" cy="127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</a:rPr>
              <a:t>Лабораторная диагностика инфекций, передающихся иксодовыми клещами методом ИФА 2020 – 2022 </a:t>
            </a:r>
            <a:r>
              <a:rPr lang="ru-RU" sz="2800" dirty="0" err="1" smtClean="0">
                <a:effectLst/>
              </a:rPr>
              <a:t>г.г</a:t>
            </a:r>
            <a:r>
              <a:rPr lang="ru-RU" sz="2800" dirty="0" smtClean="0">
                <a:effectLst/>
              </a:rPr>
              <a:t>.  </a:t>
            </a:r>
            <a:r>
              <a:rPr lang="ru-RU" sz="1400" dirty="0" smtClean="0">
                <a:effectLst/>
              </a:rPr>
              <a:t>(приложение </a:t>
            </a:r>
            <a:r>
              <a:rPr lang="ru-RU" sz="1400" dirty="0">
                <a:effectLst/>
              </a:rPr>
              <a:t>к 30 форме)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7806794"/>
              </p:ext>
            </p:extLst>
          </p:nvPr>
        </p:nvGraphicFramePr>
        <p:xfrm>
          <a:off x="287784" y="1548383"/>
          <a:ext cx="9505057" cy="20985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19965"/>
                <a:gridCol w="1336619"/>
                <a:gridCol w="1440160"/>
                <a:gridCol w="1440160"/>
                <a:gridCol w="1368153"/>
              </a:tblGrid>
              <a:tr h="4175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исследования,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выполненные методом ИФА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(2021-2022г.г.)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(клещ)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47444"/>
              </p:ext>
            </p:extLst>
          </p:nvPr>
        </p:nvGraphicFramePr>
        <p:xfrm>
          <a:off x="5184328" y="3924647"/>
          <a:ext cx="4608512" cy="24563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6224"/>
                <a:gridCol w="884164"/>
                <a:gridCol w="818058"/>
                <a:gridCol w="890066"/>
              </a:tblGrid>
              <a:tr h="4893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ИФА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выявленных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положительных результатов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8905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3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(клещ)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694066"/>
              </p:ext>
            </p:extLst>
          </p:nvPr>
        </p:nvGraphicFramePr>
        <p:xfrm>
          <a:off x="287784" y="3924647"/>
          <a:ext cx="4752527" cy="2456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0685"/>
                <a:gridCol w="869634"/>
                <a:gridCol w="918358"/>
                <a:gridCol w="953850"/>
              </a:tblGrid>
              <a:tr h="4553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ИФА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положительных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50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9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(клещ)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82" y="128592"/>
            <a:ext cx="9587565" cy="843727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</a:rPr>
              <a:t>Лабораторная диагностика инфекций, передающихся иксодовыми клещами</a:t>
            </a:r>
            <a:r>
              <a:rPr lang="ru-RU" sz="2400" dirty="0">
                <a:effectLst/>
              </a:rPr>
              <a:t>  </a:t>
            </a:r>
            <a:r>
              <a:rPr lang="ru-RU" sz="2400" dirty="0" smtClean="0">
                <a:effectLst/>
              </a:rPr>
              <a:t>методом ПЦР 2020 – 2022 </a:t>
            </a:r>
            <a:r>
              <a:rPr lang="ru-RU" sz="2400" dirty="0" err="1" smtClean="0">
                <a:effectLst/>
              </a:rPr>
              <a:t>г.г</a:t>
            </a:r>
            <a:r>
              <a:rPr lang="ru-RU" sz="2400" dirty="0" smtClean="0">
                <a:effectLst/>
              </a:rPr>
              <a:t>. </a:t>
            </a:r>
            <a:r>
              <a:rPr lang="ru-RU" sz="1400" dirty="0" smtClean="0">
                <a:effectLst/>
              </a:rPr>
              <a:t>(приложение </a:t>
            </a:r>
            <a:r>
              <a:rPr lang="ru-RU" sz="1400" dirty="0">
                <a:effectLst/>
              </a:rPr>
              <a:t>к 30 форме)</a:t>
            </a: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3014916"/>
              </p:ext>
            </p:extLst>
          </p:nvPr>
        </p:nvGraphicFramePr>
        <p:xfrm>
          <a:off x="287784" y="972319"/>
          <a:ext cx="9577064" cy="297176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23132"/>
                <a:gridCol w="1701404"/>
                <a:gridCol w="1440160"/>
                <a:gridCol w="1728192"/>
                <a:gridCol w="1584176"/>
              </a:tblGrid>
              <a:tr h="4175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выполненные методом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ПЦР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(2021-2022г.г.)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(КВЭ)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+15,7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(КВЭ) (клещ)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+57,5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Иксодовый клещевой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(ИКБ)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Иксодовый клещевой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(ИКБ) (клещ)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+57,4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Моноцитарный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эрлихиоз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(МЭЧ)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Моноцитарный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эрлихиоз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(МЭЧ) (клещ)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+57,7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Гранулоцитарный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анаплазмоз (ГАЧ)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+38,8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Гранулоцитарный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анаплазмоз (ГАЧ) (клещ)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+58,1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41711"/>
              </p:ext>
            </p:extLst>
          </p:nvPr>
        </p:nvGraphicFramePr>
        <p:xfrm>
          <a:off x="287784" y="4068663"/>
          <a:ext cx="4752527" cy="328864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0685"/>
                <a:gridCol w="869634"/>
                <a:gridCol w="918358"/>
                <a:gridCol w="953850"/>
              </a:tblGrid>
              <a:tr h="455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ПЦР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положительных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50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энцефалит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9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Иксодовый клещевой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Иксодовый клещевой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Моноцитарный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эрлихиоз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Моноцитарный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эрлихиоз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Гранулоцитарный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анаплазмоз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Гранулоцитарный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анаплазмоз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307931"/>
              </p:ext>
            </p:extLst>
          </p:nvPr>
        </p:nvGraphicFramePr>
        <p:xfrm>
          <a:off x="5112320" y="4068663"/>
          <a:ext cx="4752527" cy="328864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0685"/>
                <a:gridCol w="869634"/>
                <a:gridCol w="918358"/>
                <a:gridCol w="953850"/>
              </a:tblGrid>
              <a:tr h="455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Исследования, выполненные методом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ПЦР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выявленных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положительных результатов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50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энцефалит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Клещевой энцефалит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9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Иксодовый клещевой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Иксодовый клещевой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боррелиоз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Моноцитарный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эрлихиоз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Моноцитарный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эрлихиоз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Гранулоцитарный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анаплазмоз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Гранулоцитарный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анаплазмоз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клещ)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6905912"/>
              </p:ext>
            </p:extLst>
          </p:nvPr>
        </p:nvGraphicFramePr>
        <p:xfrm>
          <a:off x="647824" y="1980431"/>
          <a:ext cx="9099627" cy="24225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67491"/>
                <a:gridCol w="1692317"/>
                <a:gridCol w="1872208"/>
                <a:gridCol w="1656184"/>
                <a:gridCol w="1511427"/>
              </a:tblGrid>
              <a:tr h="4763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методом ПЦР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исследований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179">
                <a:tc v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(2021-2022г.г.)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 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22 511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+20,3</a:t>
                      </a:r>
                      <a:endParaRPr lang="ru-RU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A/H1N1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+707,8</a:t>
                      </a:r>
                      <a:endParaRPr lang="ru-RU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A/H3N2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-40,9</a:t>
                      </a:r>
                      <a:endParaRPr lang="ru-RU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A/H5N1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-46,3</a:t>
                      </a:r>
                      <a:endParaRPr lang="ru-RU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 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10 162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22 386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+23,5</a:t>
                      </a:r>
                      <a:endParaRPr lang="ru-RU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ОРВИ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17 023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50 771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+3,9</a:t>
                      </a:r>
                      <a:endParaRPr lang="ru-RU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SARS-CoV-2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979 215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1 072 544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747 679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-30,3</a:t>
                      </a:r>
                      <a:endParaRPr lang="ru-RU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2011826"/>
              </p:ext>
            </p:extLst>
          </p:nvPr>
        </p:nvGraphicFramePr>
        <p:xfrm>
          <a:off x="5184328" y="4500711"/>
          <a:ext cx="4549931" cy="252027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03308"/>
                <a:gridCol w="999352"/>
                <a:gridCol w="1041064"/>
                <a:gridCol w="906207"/>
              </a:tblGrid>
              <a:tr h="4966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методом ПЦР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выявленных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положительных результатов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1766">
                <a:tc v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 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A/H1N1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19,7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A/H3N2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59,9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A/H5N1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 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9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ОРВИ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SARS-CoV-2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7824" y="396255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  <a:r>
              <a:rPr lang="ru-RU" sz="3600" b="1" dirty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гриппа и ОРВИ </a:t>
            </a:r>
            <a:r>
              <a:rPr lang="ru-RU" sz="3600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ПЦР </a:t>
            </a:r>
            <a:r>
              <a:rPr lang="ru-RU" sz="2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onstantia"/>
                <a:ea typeface="+mj-ea"/>
                <a:cs typeface="+mj-cs"/>
              </a:rPr>
              <a:t>2020 – 2022 </a:t>
            </a:r>
            <a:r>
              <a:rPr lang="ru-RU" sz="22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onstantia"/>
                <a:ea typeface="+mj-ea"/>
                <a:cs typeface="+mj-cs"/>
              </a:rPr>
              <a:t>г.г</a:t>
            </a:r>
            <a:r>
              <a:rPr lang="ru-RU" sz="2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onstantia"/>
                <a:ea typeface="+mj-ea"/>
                <a:cs typeface="+mj-cs"/>
              </a:rPr>
              <a:t>. </a:t>
            </a:r>
            <a:r>
              <a:rPr lang="ru-RU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b="1" dirty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30 форме)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301241"/>
              </p:ext>
            </p:extLst>
          </p:nvPr>
        </p:nvGraphicFramePr>
        <p:xfrm>
          <a:off x="641821" y="4500711"/>
          <a:ext cx="4486472" cy="252028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45741"/>
                <a:gridCol w="978401"/>
                <a:gridCol w="1074443"/>
                <a:gridCol w="887887"/>
              </a:tblGrid>
              <a:tr h="55873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методом ПЦР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положительных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6390">
                <a:tc v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5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 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A/H1N1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A/H3N2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A/H5N1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 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ОРВИ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SARS-CoV-2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103 186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196 188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161 555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764407"/>
            <a:ext cx="8496944" cy="51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031" y="373022"/>
            <a:ext cx="9072563" cy="1422805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effectLst/>
              </a:rPr>
              <a:t>Ханты-Мансийский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>
                <a:effectLst/>
              </a:rPr>
              <a:t>автономный</a:t>
            </a:r>
            <a:r>
              <a:rPr lang="ru-RU" sz="4000" dirty="0"/>
              <a:t> </a:t>
            </a:r>
            <a:r>
              <a:rPr lang="ru-RU" sz="4000" dirty="0">
                <a:effectLst/>
              </a:rPr>
              <a:t>округ - Югра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730879" y="4971515"/>
            <a:ext cx="3492888" cy="2094916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04363"/>
              </p:ext>
            </p:extLst>
          </p:nvPr>
        </p:nvGraphicFramePr>
        <p:xfrm>
          <a:off x="6408464" y="1908423"/>
          <a:ext cx="2963289" cy="151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532"/>
                <a:gridCol w="1190757"/>
              </a:tblGrid>
              <a:tr h="2856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534 800 км</a:t>
                      </a:r>
                      <a:r>
                        <a:rPr lang="ru-RU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</a:tr>
              <a:tr h="2856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1 729 500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</a:tr>
              <a:tr h="4704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организаций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</a:tr>
              <a:tr h="4704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лабораторий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06" marR="100806" marT="50408" marB="504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8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1840" y="324247"/>
            <a:ext cx="8568952" cy="1260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ДЗ ХМАО-Югры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1800" y="1044327"/>
            <a:ext cx="9073008" cy="6192688"/>
          </a:xfrm>
        </p:spPr>
        <p:txBody>
          <a:bodyPr>
            <a:normAutofit/>
          </a:bodyPr>
          <a:lstStyle/>
          <a:p>
            <a:pPr marL="50402" indent="0">
              <a:buNone/>
            </a:pPr>
            <a:r>
              <a:rPr lang="ru-RU" b="1" dirty="0"/>
              <a:t>Приказ № 1204 от 14 августа 2023 года «Об организации работы медицинских организаций Ханты-Мансийского автономного округа – Югры по профилактике гриппа, острых респираторных вирусных инфекций и новой </a:t>
            </a:r>
            <a:r>
              <a:rPr lang="ru-RU" b="1" dirty="0" err="1"/>
              <a:t>коронавирусной</a:t>
            </a:r>
            <a:r>
              <a:rPr lang="ru-RU" b="1" dirty="0"/>
              <a:t> инфекции (</a:t>
            </a:r>
            <a:r>
              <a:rPr lang="en-US" b="1" dirty="0"/>
              <a:t>COVID</a:t>
            </a:r>
            <a:r>
              <a:rPr lang="ru-RU" b="1" dirty="0"/>
              <a:t>-19) в эпидемическом сезоне 2023 – 2024 годов» </a:t>
            </a:r>
            <a:endParaRPr lang="ru-RU" b="1" dirty="0" smtClean="0"/>
          </a:p>
          <a:p>
            <a:pPr marL="50402" indent="0">
              <a:buNone/>
            </a:pPr>
            <a:endParaRPr lang="ru-RU" b="1" dirty="0"/>
          </a:p>
          <a:p>
            <a:pPr marL="50402" indent="0">
              <a:buNone/>
            </a:pPr>
            <a:r>
              <a:rPr lang="ru-RU" b="1" dirty="0" smtClean="0"/>
              <a:t>Приказ </a:t>
            </a:r>
            <a:r>
              <a:rPr lang="ru-RU" b="1" dirty="0"/>
              <a:t>№ </a:t>
            </a:r>
            <a:r>
              <a:rPr lang="ru-RU" b="1" dirty="0" smtClean="0"/>
              <a:t>1619 от </a:t>
            </a:r>
            <a:r>
              <a:rPr lang="ru-RU" b="1" dirty="0"/>
              <a:t>23 октября 2023 </a:t>
            </a:r>
            <a:r>
              <a:rPr lang="ru-RU" b="1" dirty="0" smtClean="0"/>
              <a:t>года «</a:t>
            </a:r>
            <a:r>
              <a:rPr lang="ru-RU" b="1" dirty="0"/>
              <a:t>Об исполнении Предписания Главного Государственного санитарного врача по Ханты-Мансийскому автономному округу – Югры </a:t>
            </a:r>
            <a:r>
              <a:rPr lang="ru-RU" b="1" dirty="0" smtClean="0"/>
              <a:t>от </a:t>
            </a:r>
            <a:r>
              <a:rPr lang="ru-RU" b="1" dirty="0"/>
              <a:t>4 </a:t>
            </a:r>
            <a:r>
              <a:rPr lang="ru-RU" b="1" dirty="0" smtClean="0"/>
              <a:t>октября </a:t>
            </a:r>
            <a:r>
              <a:rPr lang="ru-RU" b="1" dirty="0"/>
              <a:t>2023 года № </a:t>
            </a:r>
            <a:r>
              <a:rPr lang="ru-RU" b="1" dirty="0" smtClean="0"/>
              <a:t>3»</a:t>
            </a:r>
            <a:r>
              <a:rPr lang="ru-RU" dirty="0" smtClean="0"/>
              <a:t> </a:t>
            </a:r>
          </a:p>
          <a:p>
            <a:pPr marL="50402" indent="0">
              <a:buNone/>
            </a:pPr>
            <a:r>
              <a:rPr lang="ru-RU" sz="2000" dirty="0" smtClean="0"/>
              <a:t>«В </a:t>
            </a:r>
            <a:r>
              <a:rPr lang="ru-RU" sz="2000" dirty="0"/>
              <a:t>соответствии с Предписанием Главного Государственного санитарного врача по Ханты-Мансийскому автономному округу – </a:t>
            </a:r>
            <a:r>
              <a:rPr lang="ru-RU" sz="2000" dirty="0" smtClean="0"/>
              <a:t>Югры от </a:t>
            </a:r>
            <a:r>
              <a:rPr lang="ru-RU" sz="2000" dirty="0"/>
              <a:t>4 октября 2023 года № 3 в целях снижения заболеваемости </a:t>
            </a:r>
            <a:r>
              <a:rPr lang="ru-RU" sz="2000" dirty="0" smtClean="0"/>
              <a:t>и </a:t>
            </a:r>
            <a:r>
              <a:rPr lang="ru-RU" sz="2000" dirty="0"/>
              <a:t>смертности, обусловленных острыми </a:t>
            </a:r>
            <a:r>
              <a:rPr lang="ru-RU" sz="2000" dirty="0" smtClean="0"/>
              <a:t>респираторными </a:t>
            </a:r>
            <a:r>
              <a:rPr lang="ru-RU" sz="2000" dirty="0"/>
              <a:t>вирусными инфекциями, гриппом в эпидемическом сезоне 2023 – 2024 </a:t>
            </a:r>
            <a:r>
              <a:rPr lang="ru-RU" sz="2000" dirty="0" smtClean="0"/>
              <a:t>годов…»</a:t>
            </a:r>
          </a:p>
          <a:p>
            <a:pPr marL="50402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0639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>
            <a:spLocks noGrp="1"/>
          </p:cNvSpPr>
          <p:nvPr>
            <p:ph sz="quarter" idx="13"/>
          </p:nvPr>
        </p:nvSpPr>
        <p:spPr>
          <a:xfrm>
            <a:off x="503808" y="2052439"/>
            <a:ext cx="9216801" cy="4235630"/>
          </a:xfrm>
        </p:spPr>
        <p:txBody>
          <a:bodyPr>
            <a:noAutofit/>
          </a:bodyPr>
          <a:lstStyle/>
          <a:p>
            <a:pPr marL="50402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Приказ № 718 от 12 мая 2023 года «О мероприятиях по профилактике энтеровирусной инфекции на территории Ханты-Мансийского автономного округа – Югры»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50402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«Руководствуясь информационным письмом руководителя Управления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Роспотребнадзора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по Ханты-Мансийскому автономному округу – Югре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М.Г.Соловьёвой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от 5 мая 2023 года № 01-05/1921 </a:t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«О мероприятиях по профилактике ЭВИ» в целях своевременного выявления и недопущения распространения энтеровирусной инфекции </a:t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территории Ханты-Мансийского автономного округа – Югры…»</a:t>
            </a: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hangingPunct="0">
              <a:spcBef>
                <a:spcPts val="0"/>
              </a:spcBef>
              <a:buClrTx/>
              <a:buSzTx/>
              <a:buNone/>
            </a:pPr>
            <a:endParaRPr lang="ru-RU" sz="2400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730879" y="4971515"/>
            <a:ext cx="3492888" cy="2094916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dirty="0">
              <a:solidFill>
                <a:srgbClr val="464653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19832" y="612279"/>
            <a:ext cx="8568952" cy="1260211"/>
          </a:xfrm>
          <a:prstGeom prst="rect">
            <a:avLst/>
          </a:prstGeom>
          <a:effectLst/>
        </p:spPr>
        <p:txBody>
          <a:bodyPr vert="horz" lIns="100803" tIns="50402" rIns="100803" bIns="50402" rtlCol="0" anchor="t" anchorCtr="0">
            <a:normAutofit/>
          </a:bodyPr>
          <a:lstStyle>
            <a:lvl1pPr marL="352812" indent="-352812" algn="r" defTabSz="1008035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ДЗ ХМАО-Югры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9349" y="396255"/>
            <a:ext cx="8783451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ДЗ ХМАО-Югры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Candara"/>
              </a:rPr>
              <a:t/>
            </a:r>
            <a:br>
              <a:rPr lang="ru-RU" sz="2800" b="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Candara"/>
              </a:rPr>
            </a:br>
            <a:r>
              <a:rPr lang="ru-RU" sz="2800" b="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Candara"/>
              </a:rPr>
              <a:t/>
            </a:r>
            <a:br>
              <a:rPr lang="ru-RU" sz="2800" b="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Candara"/>
              </a:rPr>
            </a:br>
            <a:endParaRPr lang="ru-RU" sz="4000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730879" y="4971515"/>
            <a:ext cx="3492888" cy="2094916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ru-RU" dirty="0">
              <a:solidFill>
                <a:srgbClr val="46465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75" y="2628503"/>
            <a:ext cx="9313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sz="quarter" idx="13"/>
          </p:nvPr>
        </p:nvSpPr>
        <p:spPr>
          <a:xfrm>
            <a:off x="647824" y="1620391"/>
            <a:ext cx="8712968" cy="5256584"/>
          </a:xfrm>
        </p:spPr>
        <p:txBody>
          <a:bodyPr>
            <a:normAutofit lnSpcReduction="10000"/>
          </a:bodyPr>
          <a:lstStyle/>
          <a:p>
            <a:pPr marL="50402" indent="0">
              <a:buNone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Приказ № </a:t>
            </a: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1302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от </a:t>
            </a: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31 августа 2023 года 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«</a:t>
            </a: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О мониторинге обследования на ВИЧ-инфекцию в Ханты-Мансийском автономном округе – Югре»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</a:p>
          <a:p>
            <a:pPr marL="50402" indent="0"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отчетные формы, бланки направлений, код контингента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</a:b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Приказ № </a:t>
            </a: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1347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от </a:t>
            </a: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29 августа 2022 года  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«</a:t>
            </a: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О маршрутизации лабораторных исследований для диагностики ВИЧ-инфекции, мониторинга состояния и контроля лечения ВИЧ-инфицированных лиц в медицинских организациях Ханты-Мансийского автономного округа – Югры</a:t>
            </a:r>
            <a:r>
              <a:rPr lang="ru-RU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»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с изменениями от </a:t>
            </a:r>
            <a:r>
              <a:rPr lang="ru-RU" b="1" dirty="0" smtClean="0"/>
              <a:t>27 </a:t>
            </a:r>
            <a:r>
              <a:rPr lang="ru-RU" b="1" dirty="0"/>
              <a:t>марта 2023 года </a:t>
            </a:r>
            <a:r>
              <a:rPr lang="ru-RU" b="1" dirty="0" smtClean="0"/>
              <a:t>Приказ № 451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  <a:p>
            <a:pPr marL="50402" indent="0"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маршрутизация биологического материала, код услуг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4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3888" y="252239"/>
            <a:ext cx="8208912" cy="1260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</a:rPr>
              <a:t>Нормативные документы МЗ РФ</a:t>
            </a:r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800" y="972319"/>
            <a:ext cx="9577064" cy="6480720"/>
          </a:xfrm>
        </p:spPr>
        <p:txBody>
          <a:bodyPr>
            <a:normAutofit lnSpcReduction="10000"/>
          </a:bodyPr>
          <a:lstStyle/>
          <a:p>
            <a:pPr marL="50402" indent="0">
              <a:buNone/>
            </a:pPr>
            <a:r>
              <a:rPr lang="ru-RU" b="1" dirty="0"/>
              <a:t>Приказ МЗ РФ от </a:t>
            </a:r>
            <a:r>
              <a:rPr lang="ru-RU" b="1" dirty="0">
                <a:ea typeface="Times New Roman"/>
              </a:rPr>
              <a:t>№</a:t>
            </a:r>
            <a:r>
              <a:rPr lang="ru-RU" b="1" dirty="0" smtClean="0"/>
              <a:t> </a:t>
            </a:r>
            <a:r>
              <a:rPr lang="ru-RU" b="1" dirty="0"/>
              <a:t>709н от 28 октября 2022 </a:t>
            </a:r>
            <a:r>
              <a:rPr lang="ru-RU" b="1" dirty="0" smtClean="0"/>
              <a:t>года</a:t>
            </a:r>
            <a:r>
              <a:rPr lang="ru-RU" dirty="0" smtClean="0"/>
              <a:t> </a:t>
            </a:r>
            <a:r>
              <a:rPr lang="ru-RU" dirty="0"/>
              <a:t>«Об утверждении Положения об аккредитации специалистов</a:t>
            </a:r>
            <a:r>
              <a:rPr lang="ru-RU" dirty="0" smtClean="0"/>
              <a:t>»</a:t>
            </a:r>
          </a:p>
          <a:p>
            <a:pPr marL="50402" indent="0">
              <a:buNone/>
            </a:pPr>
            <a:r>
              <a:rPr lang="ru-RU" b="1" dirty="0" smtClean="0">
                <a:ea typeface="Times New Roman"/>
              </a:rPr>
              <a:t>Приказ </a:t>
            </a:r>
            <a:r>
              <a:rPr lang="ru-RU" b="1" dirty="0">
                <a:ea typeface="Times New Roman"/>
              </a:rPr>
              <a:t>МЗ РФ № 1082н от 22.11.2021 года</a:t>
            </a:r>
            <a:r>
              <a:rPr lang="ru-RU" dirty="0">
                <a:ea typeface="Times New Roman"/>
              </a:rPr>
              <a:t> </a:t>
            </a:r>
            <a:r>
              <a:rPr lang="ru-RU" dirty="0"/>
              <a:t>«Об утверждении порядка выдачи свидетельства об аккредитации специалиста на бумажном носителе, формы об аккредитации специалиста на бумажном носителе, а также порядка выдачи выписки о наличии в единой государственной информационной системе в сфере здравоохранения данных, подтверждающих факт прохождения лицом аккредитации специалиста</a:t>
            </a:r>
            <a:r>
              <a:rPr lang="ru-RU" dirty="0" smtClean="0"/>
              <a:t>»</a:t>
            </a:r>
          </a:p>
          <a:p>
            <a:pPr marL="50402" indent="0">
              <a:buNone/>
            </a:pPr>
            <a:r>
              <a:rPr lang="ru-RU" b="1" dirty="0"/>
              <a:t>Приказ МЗ РФ № 866н от 19.08.2021 </a:t>
            </a:r>
            <a:r>
              <a:rPr lang="ru-RU" b="1" dirty="0" smtClean="0"/>
              <a:t>года</a:t>
            </a:r>
            <a:r>
              <a:rPr lang="ru-RU" dirty="0" smtClean="0"/>
              <a:t> </a:t>
            </a:r>
            <a:r>
              <a:rPr lang="ru-RU" dirty="0"/>
              <a:t>«Об утверждении классификатора работ (услуг), составляющих медицинскую деятельность</a:t>
            </a:r>
            <a:r>
              <a:rPr lang="ru-RU" dirty="0" smtClean="0"/>
              <a:t>»</a:t>
            </a:r>
          </a:p>
          <a:p>
            <a:pPr marL="50402" indent="0">
              <a:buNone/>
            </a:pPr>
            <a:r>
              <a:rPr lang="ru-RU" b="1" dirty="0"/>
              <a:t>Приказ МЗ РФ №205н от 02.05.2023 </a:t>
            </a:r>
            <a:r>
              <a:rPr lang="ru-RU" b="1" dirty="0" smtClean="0"/>
              <a:t>года</a:t>
            </a:r>
            <a:r>
              <a:rPr lang="ru-RU" dirty="0" smtClean="0"/>
              <a:t> </a:t>
            </a:r>
            <a:r>
              <a:rPr lang="ru-RU" dirty="0"/>
              <a:t>«Об утверждении Номенклатуры должностей медицинских работников и фармацевтических работников</a:t>
            </a:r>
            <a:r>
              <a:rPr lang="ru-RU" dirty="0" smtClean="0"/>
              <a:t>»</a:t>
            </a:r>
          </a:p>
          <a:p>
            <a:pPr marL="50402" indent="0">
              <a:buNone/>
            </a:pPr>
            <a:r>
              <a:rPr lang="ru-RU" b="1" dirty="0"/>
              <a:t>Приказ МЗ РФ №206н </a:t>
            </a:r>
            <a:r>
              <a:rPr lang="ru-RU" b="1" dirty="0" smtClean="0"/>
              <a:t>от 02.05.2023 года</a:t>
            </a:r>
            <a:r>
              <a:rPr lang="ru-RU" dirty="0" smtClean="0"/>
              <a:t> </a:t>
            </a:r>
            <a:r>
              <a:rPr lang="ru-RU" dirty="0"/>
              <a:t>«Об утверждении Квалификационных требований к медицинским и фармацевтическим работникам с высшим образованием»</a:t>
            </a:r>
          </a:p>
        </p:txBody>
      </p:sp>
    </p:spTree>
    <p:extLst>
      <p:ext uri="{BB962C8B-B14F-4D97-AF65-F5344CB8AC3E}">
        <p14:creationId xmlns:p14="http://schemas.microsoft.com/office/powerpoint/2010/main" val="27463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7467" y="2844527"/>
            <a:ext cx="8993748" cy="10320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Наличие в округе лабораторий, в которых отсутствуют лабораторные информационные системы, интегрированные с медицинскими информационными системами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467" y="4212679"/>
            <a:ext cx="8993748" cy="10320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Отсутствие в </a:t>
            </a:r>
            <a:r>
              <a:rPr lang="ru-RU" b="1" dirty="0" smtClean="0">
                <a:cs typeface="Times New Roman" panose="02020603050405020304" pitchFamily="18" charset="0"/>
              </a:rPr>
              <a:t>номенклатуре медицинских услуг лабораторных исследований, включенных в клинические рекомендации по диагностике заболеваний и указанных в предписаниях РПН.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467" y="5484730"/>
            <a:ext cx="8993748" cy="19514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С целью исключения нарушения логистических </a:t>
            </a:r>
            <a:r>
              <a:rPr lang="ru-RU" b="1" dirty="0">
                <a:cs typeface="Times New Roman" panose="02020603050405020304" pitchFamily="18" charset="0"/>
              </a:rPr>
              <a:t>маршрутов по доставке товаров на территорию </a:t>
            </a:r>
            <a:r>
              <a:rPr lang="ru-RU" b="1" dirty="0" smtClean="0">
                <a:cs typeface="Times New Roman" panose="02020603050405020304" pitchFamily="18" charset="0"/>
              </a:rPr>
              <a:t>Российской Федерации, </a:t>
            </a:r>
            <a:r>
              <a:rPr lang="ru-RU" b="1" dirty="0">
                <a:cs typeface="Times New Roman" panose="02020603050405020304" pitchFamily="18" charset="0"/>
              </a:rPr>
              <a:t>вызванных санкционным давлением, </a:t>
            </a:r>
            <a:r>
              <a:rPr lang="ru-RU" b="1" dirty="0" smtClean="0">
                <a:cs typeface="Times New Roman" panose="02020603050405020304" pitchFamily="18" charset="0"/>
              </a:rPr>
              <a:t>возникновение перебоев </a:t>
            </a:r>
            <a:r>
              <a:rPr lang="ru-RU" b="1" dirty="0">
                <a:cs typeface="Times New Roman" panose="02020603050405020304" pitchFamily="18" charset="0"/>
              </a:rPr>
              <a:t>в поставках </a:t>
            </a:r>
            <a:r>
              <a:rPr lang="ru-RU" b="1" dirty="0" smtClean="0">
                <a:cs typeface="Times New Roman" panose="02020603050405020304" pitchFamily="18" charset="0"/>
              </a:rPr>
              <a:t>реактивов </a:t>
            </a:r>
            <a:r>
              <a:rPr lang="ru-RU" b="1" dirty="0">
                <a:cs typeface="Times New Roman" panose="02020603050405020304" pitchFamily="18" charset="0"/>
              </a:rPr>
              <a:t>и реагентов для </a:t>
            </a:r>
            <a:r>
              <a:rPr lang="ru-RU" b="1" dirty="0" smtClean="0">
                <a:cs typeface="Times New Roman" panose="02020603050405020304" pitchFamily="18" charset="0"/>
              </a:rPr>
              <a:t>высокотехнологичных лабораторных исследований, рассмотреть возможность приобретения лабораторного оборудования и расходного материала отечественного производителя.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467" y="1260351"/>
            <a:ext cx="8993748" cy="10320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Высокая </a:t>
            </a:r>
            <a:r>
              <a:rPr lang="ru-RU" b="1" dirty="0">
                <a:cs typeface="Times New Roman" panose="02020603050405020304" pitchFamily="18" charset="0"/>
              </a:rPr>
              <a:t>степень износа лабораторной </a:t>
            </a:r>
            <a:r>
              <a:rPr lang="ru-RU" b="1" dirty="0" smtClean="0">
                <a:cs typeface="Times New Roman" panose="02020603050405020304" pitchFamily="18" charset="0"/>
              </a:rPr>
              <a:t>техники в отдельных сегментах диагностики, </a:t>
            </a:r>
            <a:r>
              <a:rPr lang="ru-RU" b="1" dirty="0">
                <a:cs typeface="Times New Roman" panose="02020603050405020304" pitchFamily="18" charset="0"/>
              </a:rPr>
              <a:t>отсутствие планомерной его замены и доступного, квалифицированного сервисного обслуживания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243" y="108223"/>
            <a:ext cx="9389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ПОТРЕБНОСТИ В РАЗВИТИИ ЛАБОРАТОРНОЙ ДИАГНОСТИКИ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nstantia"/>
              <a:ea typeface="+mj-ea"/>
              <a:cs typeface="+mj-cs"/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/>
                <a:ea typeface="+mj-ea"/>
                <a:cs typeface="+mj-cs"/>
              </a:rPr>
              <a:t>ХМАО-ЮГРЫ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В СОВРЕМЕННЫХ УСЛОВИЯХ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91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5" y="128591"/>
            <a:ext cx="9277405" cy="127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Приоритетные задачи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лабораторной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службы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ХМАО-Югры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5776" y="1476375"/>
            <a:ext cx="9522933" cy="64227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cs typeface="Times New Roman" pitchFamily="18" charset="0"/>
              </a:rPr>
              <a:t>Дальнейшее развитие и модернизация региональной информационной системы управления лабораторной службы (РЛИС). Оптимизация процессов взаимодействия МО ХМАО-Югры посредством РЛИС.</a:t>
            </a:r>
          </a:p>
          <a:p>
            <a:r>
              <a:rPr lang="ru-RU" sz="2000" b="1" dirty="0" smtClean="0">
                <a:cs typeface="Times New Roman" pitchFamily="18" charset="0"/>
              </a:rPr>
              <a:t>Ежегодное участие в системе внешней оценки качества в целях обеспечения качества лабораторной диагностики, ежедневное проведение внутреннего контроля качества всех проводимых видов исследований.</a:t>
            </a:r>
          </a:p>
          <a:p>
            <a:r>
              <a:rPr lang="ru-RU" sz="2000" b="1" dirty="0" smtClean="0">
                <a:cs typeface="Times New Roman" pitchFamily="18" charset="0"/>
              </a:rPr>
              <a:t>Стандартизация деятельности лабораторной службы на всех этапах проведения лабораторного анализа в рамках внутреннего контроля качества и оценки компетентности в области лабораторной медицины  (стандартные операционные процедуры (СОП), алгоритмы действий работников лаборатории).</a:t>
            </a:r>
          </a:p>
          <a:p>
            <a:r>
              <a:rPr lang="ru-RU" sz="2000" b="1" dirty="0" smtClean="0">
                <a:cs typeface="Times New Roman" pitchFamily="18" charset="0"/>
              </a:rPr>
              <a:t>Участие в национальной программе по борьбе с </a:t>
            </a:r>
            <a:r>
              <a:rPr lang="ru-RU" sz="2000" b="1" dirty="0" err="1" smtClean="0">
                <a:cs typeface="Times New Roman" pitchFamily="18" charset="0"/>
              </a:rPr>
              <a:t>онкозаболеваниями</a:t>
            </a:r>
            <a:r>
              <a:rPr lang="ru-RU" sz="2000" b="1" dirty="0" smtClean="0">
                <a:cs typeface="Times New Roman" pitchFamily="18" charset="0"/>
              </a:rPr>
              <a:t> (исследования кала на скрытую кровь; </a:t>
            </a:r>
            <a:r>
              <a:rPr lang="ru-RU" sz="2000" b="1" dirty="0" err="1" smtClean="0">
                <a:cs typeface="Times New Roman" pitchFamily="18" charset="0"/>
              </a:rPr>
              <a:t>скрининговые</a:t>
            </a:r>
            <a:r>
              <a:rPr lang="ru-RU" sz="2000" b="1" dirty="0" smtClean="0">
                <a:cs typeface="Times New Roman" pitchFamily="18" charset="0"/>
              </a:rPr>
              <a:t> мероприятия по предупреждению предраковых состояний и раннему выявлению рака шейки матки; исследования на мутацию гена </a:t>
            </a:r>
            <a:r>
              <a:rPr lang="en-US" sz="2000" b="1" dirty="0" smtClean="0">
                <a:cs typeface="Times New Roman" pitchFamily="18" charset="0"/>
              </a:rPr>
              <a:t>BRCA</a:t>
            </a:r>
            <a:r>
              <a:rPr lang="ru-RU" sz="2000" b="1" dirty="0" smtClean="0">
                <a:cs typeface="Times New Roman" pitchFamily="18" charset="0"/>
              </a:rPr>
              <a:t> 1 и 2 – с целью определения риска развития рака молочной железы и др.). </a:t>
            </a:r>
            <a:endParaRPr lang="ru-RU" sz="2000" b="1" dirty="0"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chukominav\Desktop\D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9" y="281112"/>
            <a:ext cx="1258477" cy="10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4512" y="2764805"/>
            <a:ext cx="6827008" cy="655786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ru-RU" sz="3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0" y="3420591"/>
            <a:ext cx="9863204" cy="309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64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59" y="3708623"/>
            <a:ext cx="22796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57023" y="337960"/>
            <a:ext cx="9447086" cy="12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 anchor="ctr"/>
          <a:lstStyle/>
          <a:p>
            <a:endParaRPr lang="ru-RU" sz="3300" dirty="0">
              <a:solidFill>
                <a:schemeClr val="tx2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824" y="1670915"/>
            <a:ext cx="9287825" cy="9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данным 30 отчетной формы за 2022 год лаборатории находятся на базе 68 медицинских организаций ХМАО-Югры.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26606"/>
            <a:ext cx="10080625" cy="543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 anchor="ctr"/>
          <a:lstStyle/>
          <a:p>
            <a:pPr marL="924032" indent="-924032"/>
            <a:r>
              <a:rPr lang="ru-RU" sz="33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784" y="252239"/>
            <a:ext cx="9393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Количественная характеристика лабораторий ХМАО – Югры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7811" y="2482950"/>
            <a:ext cx="87215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территории ХМАО-Югры функционируют 119 лабораторий, из них: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клинико-диагностических лабораторий,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бактериологических лабораторий (из</a:t>
            </a:r>
          </a:p>
          <a:p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них 10 бактериологических лабораторий </a:t>
            </a:r>
          </a:p>
          <a:p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в  состав КДЛ)         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цитологическая,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экспресс-лаборатория,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464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генетическая.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48" y="180231"/>
            <a:ext cx="7179591" cy="126021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Задачи </a:t>
            </a:r>
            <a:r>
              <a:rPr lang="ru-RU" dirty="0" smtClean="0">
                <a:effectLst/>
              </a:rPr>
              <a:t>и цели лабораторной </a:t>
            </a:r>
            <a:r>
              <a:rPr lang="ru-RU" dirty="0">
                <a:effectLst/>
              </a:rPr>
              <a:t>службы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9832" y="2052439"/>
            <a:ext cx="8928992" cy="4536504"/>
          </a:xfrm>
        </p:spPr>
        <p:txBody>
          <a:bodyPr>
            <a:normAutofit fontScale="92500" lnSpcReduction="20000"/>
          </a:bodyPr>
          <a:lstStyle/>
          <a:p>
            <a:pPr marL="378013" indent="-3780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качественной,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надежной и своевременной информацией, необходимой для адекватного суждения о наличии или отсутствии патологического процесса, о динамике болезни и эффективности проводимого лечения. </a:t>
            </a:r>
          </a:p>
          <a:p>
            <a:pPr marL="378013" indent="-3780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лабораторных услуг.</a:t>
            </a:r>
          </a:p>
          <a:p>
            <a:pPr marL="378013" indent="-3780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лабораторного оборудования.</a:t>
            </a:r>
          </a:p>
          <a:p>
            <a:pPr marL="378013" indent="-3780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базы.</a:t>
            </a:r>
          </a:p>
          <a:p>
            <a:pPr marL="378013" indent="-3780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аналитического процесса.</a:t>
            </a:r>
          </a:p>
          <a:p>
            <a:pPr marL="378013" indent="-37801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Информатизация лабораторий.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4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457301"/>
              </p:ext>
            </p:extLst>
          </p:nvPr>
        </p:nvGraphicFramePr>
        <p:xfrm>
          <a:off x="1079872" y="4140671"/>
          <a:ext cx="9446675" cy="361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9792" y="128592"/>
            <a:ext cx="8968302" cy="102584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100" dirty="0" smtClean="0">
                <a:effectLst/>
              </a:rPr>
              <a:t>Кадровый </a:t>
            </a:r>
            <a:r>
              <a:rPr lang="ru-RU" sz="3100" dirty="0">
                <a:effectLst/>
              </a:rPr>
              <a:t>состав 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лабораторной службы ХМАО-Югры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9525348"/>
              </p:ext>
            </p:extLst>
          </p:nvPr>
        </p:nvGraphicFramePr>
        <p:xfrm>
          <a:off x="287784" y="1548383"/>
          <a:ext cx="9520152" cy="3079811"/>
        </p:xfrm>
        <a:graphic>
          <a:graphicData uri="http://schemas.openxmlformats.org/drawingml/2006/table">
            <a:tbl>
              <a:tblPr/>
              <a:tblGrid>
                <a:gridCol w="3596763"/>
                <a:gridCol w="356114"/>
                <a:gridCol w="795325"/>
                <a:gridCol w="795325"/>
                <a:gridCol w="795325"/>
                <a:gridCol w="795325"/>
                <a:gridCol w="795325"/>
                <a:gridCol w="795325"/>
                <a:gridCol w="795325"/>
              </a:tblGrid>
              <a:tr h="8456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(специальности)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8144" marR="8144" marT="81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организации, ед.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квалификационную категорию (из гр.9), чел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сертификат специалиста (из гр. 9), чел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 свидетельство об аккредитации (из гр. 9), чел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высшую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первую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вторую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4" marR="8144" marT="8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бактериологи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580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4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68,50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клинической 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лабораторной диагностики</a:t>
                      </a:r>
                    </a:p>
                  </a:txBody>
                  <a:tcPr marL="146580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144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382,25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304,25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специалисты - биологи</a:t>
                      </a:r>
                    </a:p>
                  </a:txBody>
                  <a:tcPr marL="146580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8144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218,25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190,75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лабораторные техники (фельдшеры-лаборанты)</a:t>
                      </a:r>
                    </a:p>
                  </a:txBody>
                  <a:tcPr marL="146580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4" marR="8144" marT="8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1632,25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1450,25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9005" y="1160690"/>
            <a:ext cx="8573453" cy="332621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ru-RU" sz="1500" b="1" dirty="0" smtClean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500" b="1" dirty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МЕДСТАТ  --ГОДОВОЙ--  ДЗХМАО-ЮГРЫ – Годовой: Свод по МЕД. </a:t>
            </a:r>
            <a:r>
              <a:rPr lang="ru-RU" sz="1500" b="1" dirty="0" smtClean="0">
                <a:solidFill>
                  <a:srgbClr val="B13F9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36323" y="6084887"/>
            <a:ext cx="936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Биологи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0840" y="7041749"/>
            <a:ext cx="1421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Бактериологи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4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9676" y="1908423"/>
            <a:ext cx="9348647" cy="4968552"/>
          </a:xfrm>
        </p:spPr>
        <p:txBody>
          <a:bodyPr>
            <a:noAutofit/>
          </a:bodyPr>
          <a:lstStyle/>
          <a:p>
            <a:pPr marL="0" indent="392013" algn="just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Клинико-диагностические лаборатории медицинских организаций Ханты-Мансийского автономного округа-Югры имеют соответствующее техническое оснащение (гематологическое, биохимическое, иммунохимическое и прочее оборудование), позволяющее выполнять необходимый спектр исследований (Таблица 5302).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92013" algn="just">
              <a:buNone/>
            </a:pP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92013" algn="just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лабораторного оборудования составляет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2854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единиц, из них действующего оборудования 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2824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98,9%),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лет 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1809 (63,4%). </a:t>
            </a:r>
          </a:p>
          <a:p>
            <a:pPr marL="0" indent="392013" algn="just">
              <a:buNone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92013" algn="just"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медицинских организаций Ханты-Мансийском автономном округе – Югры для управления лабораторными потоками работ и документов внедрено и используется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информационных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(ЛИС), из них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Медицинских информационных систем (МИС). </a:t>
            </a:r>
          </a:p>
          <a:p>
            <a:pPr marL="50402" indent="0" algn="just"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7496" y="396255"/>
            <a:ext cx="90730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100" b="1" dirty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Техническая оснащенность </a:t>
            </a:r>
            <a:r>
              <a:rPr lang="ru-RU" sz="3100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лабораторий </a:t>
            </a:r>
          </a:p>
          <a:p>
            <a:pPr algn="r"/>
            <a:r>
              <a:rPr lang="ru-RU" sz="3100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в 2022 году </a:t>
            </a:r>
            <a:r>
              <a:rPr lang="ru-RU" sz="2200" b="1" dirty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(30 форма)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9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4492442"/>
              </p:ext>
            </p:extLst>
          </p:nvPr>
        </p:nvGraphicFramePr>
        <p:xfrm>
          <a:off x="431800" y="1476375"/>
          <a:ext cx="9145017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4902462"/>
                <a:gridCol w="1070103"/>
                <a:gridCol w="1102560"/>
                <a:gridCol w="1102560"/>
                <a:gridCol w="967332"/>
              </a:tblGrid>
              <a:tr h="2468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оборудования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число аппаратов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2020г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Микроскопы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монокулярные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Гемоглобинометры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фотоэлектрические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Гематологические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анализаторы для подсчета форменных элементов крови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Коагулогические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анализаторы с автоматическим дозированием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Биохимические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автоматические анализаторы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Автоматические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анализаторы для ИФА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Амплификаторы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термоциклеры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для полимеразной цепной реакции (ПЦР)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9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Анализаторы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бактериологические для идентификации микроорганизмов и определения их чувствительности к антибактериальным препаратам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lvl="0" indent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Боксы биологической безопасности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331">
                <a:tc>
                  <a:txBody>
                    <a:bodyPr/>
                    <a:lstStyle/>
                    <a:p>
                      <a:pPr indent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Автоматические анализаторы мочи с программируемой загрузкой проб и тест-полосок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indent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Автоматические анализаторы осадка мочи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indent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Анализаторы для определения СОЭ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865">
                <a:tc>
                  <a:txBody>
                    <a:bodyPr/>
                    <a:lstStyle/>
                    <a:p>
                      <a:pPr indent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Аппаратные комплексы для жидкостной цитологии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331">
                <a:tc>
                  <a:txBody>
                    <a:bodyPr/>
                    <a:lstStyle/>
                    <a:p>
                      <a:pPr indent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Лабораторная информационная система (ЛИС) (лицензионная)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331">
                <a:tc>
                  <a:txBody>
                    <a:bodyPr/>
                    <a:lstStyle/>
                    <a:p>
                      <a:pPr indent="1524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из них - в составе Медицинской информационной системы (МИС)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53.1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1800" y="114900"/>
            <a:ext cx="907300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100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Анализ оснащения </a:t>
            </a:r>
            <a:r>
              <a:rPr lang="ru-RU" sz="3100" b="1" dirty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лабораторий </a:t>
            </a:r>
            <a:r>
              <a:rPr lang="ru-RU" sz="3100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2020-2022г.г.     </a:t>
            </a:r>
            <a:r>
              <a:rPr lang="ru-RU" sz="2200" b="1" dirty="0" smtClean="0">
                <a:solidFill>
                  <a:srgbClr val="46465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+mj-cs"/>
              </a:rPr>
              <a:t>(по данным 30 формы)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6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824" y="324248"/>
            <a:ext cx="8856984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</a:rPr>
              <a:t>Процент </a:t>
            </a:r>
            <a:r>
              <a:rPr lang="ru-RU" sz="2800" dirty="0" smtClean="0">
                <a:effectLst/>
              </a:rPr>
              <a:t>оборудования со сроком эксплуатации более 7 лет за </a:t>
            </a:r>
            <a:r>
              <a:rPr lang="ru-RU" sz="2800" dirty="0">
                <a:effectLst/>
              </a:rPr>
              <a:t>2020 – </a:t>
            </a:r>
            <a:r>
              <a:rPr lang="ru-RU" sz="2800" dirty="0" smtClean="0">
                <a:effectLst/>
              </a:rPr>
              <a:t>2022 </a:t>
            </a:r>
            <a:r>
              <a:rPr lang="ru-RU" sz="2800" dirty="0">
                <a:effectLst/>
              </a:rPr>
              <a:t>года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4481426"/>
              </p:ext>
            </p:extLst>
          </p:nvPr>
        </p:nvGraphicFramePr>
        <p:xfrm>
          <a:off x="143769" y="1260351"/>
          <a:ext cx="98650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1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356667" y="324247"/>
            <a:ext cx="9072563" cy="1260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лабораторной службы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ХМАО-Югры 2020-2022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3421807"/>
              </p:ext>
            </p:extLst>
          </p:nvPr>
        </p:nvGraphicFramePr>
        <p:xfrm>
          <a:off x="287784" y="1332359"/>
          <a:ext cx="9367291" cy="45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8040" y="5724847"/>
            <a:ext cx="8959775" cy="778897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lvl="0"/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2022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году </a:t>
            </a:r>
            <a:r>
              <a:rPr lang="ru-RU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проведено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40 920 683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лабораторных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исследования, что  на 1,9% меньше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сравнении с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2021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годом. </a:t>
            </a:r>
          </a:p>
        </p:txBody>
      </p:sp>
    </p:spTree>
    <p:extLst>
      <p:ext uri="{BB962C8B-B14F-4D97-AF65-F5344CB8AC3E}">
        <p14:creationId xmlns:p14="http://schemas.microsoft.com/office/powerpoint/2010/main" val="7838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8995</TotalTime>
  <Words>2974</Words>
  <Application>Microsoft Office PowerPoint</Application>
  <PresentationFormat>Произвольный</PresentationFormat>
  <Paragraphs>1147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Ханты-Мансийский  автономный округ - Югра</vt:lpstr>
      <vt:lpstr>Презентация PowerPoint</vt:lpstr>
      <vt:lpstr>Задачи и цели лабораторной службы</vt:lpstr>
      <vt:lpstr>Кадровый состав  лабораторной службы ХМАО-Югры </vt:lpstr>
      <vt:lpstr>Презентация PowerPoint</vt:lpstr>
      <vt:lpstr>Презентация PowerPoint</vt:lpstr>
      <vt:lpstr>Процент оборудования со сроком эксплуатации более 7 лет за 2020 – 2022 года </vt:lpstr>
      <vt:lpstr>Деятельность лабораторной службы ХМАО-Югры 2020-2022 г.г. </vt:lpstr>
      <vt:lpstr>Количество выполненных исследований по разделам 2020-2022 г.г.</vt:lpstr>
      <vt:lpstr>Деятельность лабораторий  за 2020-2022 г.г.  (в процентах от общего количества выполненных исследований за год)</vt:lpstr>
      <vt:lpstr>Скрининговые исследования по выявлению онкопатологии в 2020-2022г.г. (приложение к 30 форме</vt:lpstr>
      <vt:lpstr>Исследования по выявлению онкопатологии методом ПЦР 2021-2022 год (приложение к 30 форме)</vt:lpstr>
      <vt:lpstr>Лабораторная диагностика паразитозов  по ХМАО-Югре в 2020 - 2022 г.г. (приложение к 30 форме)</vt:lpstr>
      <vt:lpstr>Лабораторная диагностика паразитозов  по ХМАО-Югре 2020 - 2022 г.г. (приложение к 30 форме)</vt:lpstr>
      <vt:lpstr>Лабораторная диагностика методом ПЦР  острых кишечных инфекций 2020 - 2022 г.г. (приложение к 30 форме)</vt:lpstr>
      <vt:lpstr>Лабораторная диагностика инфекций, передающихся иксодовыми клещами методом ИФА 2020 – 2022 г.г.  (приложение к 30 форме)</vt:lpstr>
      <vt:lpstr>Лабораторная диагностика инфекций, передающихся иксодовыми клещами  методом ПЦР 2020 – 2022 г.г. (приложение к 30 форме)</vt:lpstr>
      <vt:lpstr>Презентация PowerPoint</vt:lpstr>
      <vt:lpstr>Нормативные документы ДЗ ХМАО-Югры</vt:lpstr>
      <vt:lpstr>Презентация PowerPoint</vt:lpstr>
      <vt:lpstr>Нормативные документы ДЗ ХМАО-Югры   </vt:lpstr>
      <vt:lpstr>Нормативные документы МЗ РФ</vt:lpstr>
      <vt:lpstr>Презентация PowerPoint</vt:lpstr>
      <vt:lpstr>Приоритетные задачи лабораторной службы ХМАО-Югры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Смоля Екатерина Дмитриевна</dc:creator>
  <cp:lastModifiedBy>Черничук Ольга Владимировна</cp:lastModifiedBy>
  <cp:revision>612</cp:revision>
  <cp:lastPrinted>2022-12-01T05:48:38Z</cp:lastPrinted>
  <dcterms:created xsi:type="dcterms:W3CDTF">2012-02-10T02:05:32Z</dcterms:created>
  <dcterms:modified xsi:type="dcterms:W3CDTF">2023-11-01T12:09:22Z</dcterms:modified>
</cp:coreProperties>
</file>